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0.webp" ContentType="image/webp"/>
  <Override PartName="/ppt/media/image12.webp" ContentType="image/webp"/>
  <Override PartName="/ppt/media/image13.webp" ContentType="image/webp"/>
  <Override PartName="/ppt/media/image14.webp" ContentType="image/webp"/>
  <Override PartName="/ppt/media/image15.webp" ContentType="image/webp"/>
  <Override PartName="/ppt/media/image16.webp" ContentType="image/webp"/>
  <Override PartName="/ppt/media/image17.webp" ContentType="image/webp"/>
  <Override PartName="/ppt/media/image18.webp" ContentType="image/webp"/>
  <Override PartName="/ppt/media/image19.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410" r:id="rId3"/>
    <p:sldId id="739" r:id="rId5"/>
    <p:sldId id="740" r:id="rId6"/>
    <p:sldId id="741" r:id="rId7"/>
    <p:sldId id="738" r:id="rId8"/>
    <p:sldId id="361" r:id="rId9"/>
    <p:sldId id="609" r:id="rId10"/>
    <p:sldId id="610" r:id="rId11"/>
    <p:sldId id="736" r:id="rId12"/>
    <p:sldId id="612" r:id="rId13"/>
    <p:sldId id="611" r:id="rId14"/>
    <p:sldId id="614" r:id="rId15"/>
    <p:sldId id="598" r:id="rId16"/>
    <p:sldId id="617" r:id="rId17"/>
    <p:sldId id="620" r:id="rId18"/>
    <p:sldId id="618" r:id="rId19"/>
    <p:sldId id="621" r:id="rId20"/>
    <p:sldId id="622" r:id="rId21"/>
    <p:sldId id="625" r:id="rId22"/>
    <p:sldId id="624" r:id="rId23"/>
    <p:sldId id="623" r:id="rId24"/>
    <p:sldId id="626" r:id="rId25"/>
    <p:sldId id="627" r:id="rId26"/>
    <p:sldId id="628" r:id="rId27"/>
    <p:sldId id="629" r:id="rId28"/>
    <p:sldId id="630" r:id="rId29"/>
    <p:sldId id="631" r:id="rId30"/>
    <p:sldId id="632" r:id="rId31"/>
    <p:sldId id="633" r:id="rId32"/>
    <p:sldId id="637" r:id="rId33"/>
    <p:sldId id="638" r:id="rId34"/>
    <p:sldId id="639" r:id="rId35"/>
    <p:sldId id="642" r:id="rId36"/>
    <p:sldId id="643" r:id="rId37"/>
    <p:sldId id="641"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11D9"/>
    <a:srgbClr val="E5A57A"/>
    <a:srgbClr val="A2153B"/>
    <a:srgbClr val="3B5856"/>
    <a:srgbClr val="A50021"/>
    <a:srgbClr val="808080"/>
    <a:srgbClr val="EFEFEF"/>
    <a:srgbClr val="F2F2F2"/>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32" autoAdjust="0"/>
    <p:restoredTop sz="91245" autoAdjust="0"/>
  </p:normalViewPr>
  <p:slideViewPr>
    <p:cSldViewPr snapToGrid="0">
      <p:cViewPr varScale="1">
        <p:scale>
          <a:sx n="116" d="100"/>
          <a:sy n="116" d="100"/>
        </p:scale>
        <p:origin x="465" y="54"/>
      </p:cViewPr>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notesMaster" Target="notesMasters/notesMaster1.xml"/><Relationship Id="rId39" Type="http://schemas.openxmlformats.org/officeDocument/2006/relationships/presProps" Target="presProps.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B8ED925-CA01-421B-AFEF-F76D4320BFD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43F3C63-A1AE-4441-B6AD-2013F73B0DF5}"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B8ED925-CA01-421B-AFEF-F76D4320BFD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43F3C63-A1AE-4441-B6AD-2013F73B0DF5}"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B8ED925-CA01-421B-AFEF-F76D4320BFD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43F3C63-A1AE-4441-B6AD-2013F73B0DF5}"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B8ED925-CA01-421B-AFEF-F76D4320BFD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43F3C63-A1AE-4441-B6AD-2013F73B0DF5}"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3B8ED925-CA01-421B-AFEF-F76D4320BFD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43F3C63-A1AE-4441-B6AD-2013F73B0DF5}"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3B8ED925-CA01-421B-AFEF-F76D4320BFD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43F3C63-A1AE-4441-B6AD-2013F73B0DF5}"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3B8ED925-CA01-421B-AFEF-F76D4320BFD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43F3C63-A1AE-4441-B6AD-2013F73B0DF5}"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B8ED925-CA01-421B-AFEF-F76D4320BFD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43F3C63-A1AE-4441-B6AD-2013F73B0DF5}"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B8ED925-CA01-421B-AFEF-F76D4320BFD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43F3C63-A1AE-4441-B6AD-2013F73B0DF5}"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B8ED925-CA01-421B-AFEF-F76D4320BFD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43F3C63-A1AE-4441-B6AD-2013F73B0DF5}"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B8ED925-CA01-421B-AFEF-F76D4320BFD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43F3C63-A1AE-4441-B6AD-2013F73B0DF5}"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8ED925-CA01-421B-AFEF-F76D4320BFD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3F3C63-A1AE-4441-B6AD-2013F73B0DF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tags" Target="../tags/tag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slide" Target="slide9.xml"/><Relationship Id="rId3" Type="http://schemas.openxmlformats.org/officeDocument/2006/relationships/image" Target="../media/image6.png"/><Relationship Id="rId2" Type="http://schemas.openxmlformats.org/officeDocument/2006/relationships/slide" Target="slide1.xml"/><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png"/><Relationship Id="rId3" Type="http://schemas.openxmlformats.org/officeDocument/2006/relationships/image" Target="../media/image6.png"/><Relationship Id="rId2" Type="http://schemas.openxmlformats.org/officeDocument/2006/relationships/slide" Target="slide1.xml"/><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slide" Target="slide11.xml"/><Relationship Id="rId3" Type="http://schemas.openxmlformats.org/officeDocument/2006/relationships/image" Target="../media/image6.png"/><Relationship Id="rId2" Type="http://schemas.openxmlformats.org/officeDocument/2006/relationships/slide" Target="slide1.xml"/><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1.png"/><Relationship Id="rId3" Type="http://schemas.openxmlformats.org/officeDocument/2006/relationships/image" Target="../media/image6.png"/><Relationship Id="rId2" Type="http://schemas.openxmlformats.org/officeDocument/2006/relationships/slide" Target="slide1.xml"/><Relationship Id="rId1" Type="http://schemas.openxmlformats.org/officeDocument/2006/relationships/image" Target="../media/image20.png"/></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slide" Target="slide13.xml"/><Relationship Id="rId4" Type="http://schemas.openxmlformats.org/officeDocument/2006/relationships/image" Target="../media/image22.png"/><Relationship Id="rId3" Type="http://schemas.openxmlformats.org/officeDocument/2006/relationships/image" Target="../media/image6.png"/><Relationship Id="rId2" Type="http://schemas.openxmlformats.org/officeDocument/2006/relationships/slide" Target="slide1.xml"/><Relationship Id="rId1" Type="http://schemas.openxmlformats.org/officeDocument/2006/relationships/image" Target="../media/image20.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png"/><Relationship Id="rId3" Type="http://schemas.openxmlformats.org/officeDocument/2006/relationships/image" Target="../media/image6.png"/><Relationship Id="rId2" Type="http://schemas.openxmlformats.org/officeDocument/2006/relationships/slide" Target="slide1.xml"/><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slide" Target="slide15.xml"/><Relationship Id="rId3" Type="http://schemas.openxmlformats.org/officeDocument/2006/relationships/image" Target="../media/image6.png"/><Relationship Id="rId2" Type="http://schemas.openxmlformats.org/officeDocument/2006/relationships/slide" Target="slide1.xml"/><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5.png"/><Relationship Id="rId4" Type="http://schemas.openxmlformats.org/officeDocument/2006/relationships/slide" Target="slide15.xml"/><Relationship Id="rId3" Type="http://schemas.openxmlformats.org/officeDocument/2006/relationships/image" Target="../media/image6.png"/><Relationship Id="rId2" Type="http://schemas.openxmlformats.org/officeDocument/2006/relationships/slide" Target="slide1.xml"/><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1.png"/><Relationship Id="rId3" Type="http://schemas.openxmlformats.org/officeDocument/2006/relationships/image" Target="../media/image6.png"/><Relationship Id="rId2" Type="http://schemas.openxmlformats.org/officeDocument/2006/relationships/slide" Target="slide1.xml"/><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slide" Target="slide18.xml"/><Relationship Id="rId4" Type="http://schemas.openxmlformats.org/officeDocument/2006/relationships/image" Target="../media/image21.png"/><Relationship Id="rId3" Type="http://schemas.openxmlformats.org/officeDocument/2006/relationships/image" Target="../media/image6.png"/><Relationship Id="rId2" Type="http://schemas.openxmlformats.org/officeDocument/2006/relationships/slide" Target="slide1.xml"/><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7.xml"/><Relationship Id="rId7" Type="http://schemas.openxmlformats.org/officeDocument/2006/relationships/image" Target="../media/image9.jpeg"/><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slide" Target="slide1.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slide" Target="slide15.xml"/><Relationship Id="rId3" Type="http://schemas.openxmlformats.org/officeDocument/2006/relationships/image" Target="../media/image6.png"/><Relationship Id="rId2" Type="http://schemas.openxmlformats.org/officeDocument/2006/relationships/slide" Target="slide1.xml"/><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1.png"/><Relationship Id="rId3" Type="http://schemas.openxmlformats.org/officeDocument/2006/relationships/image" Target="../media/image6.png"/><Relationship Id="rId2" Type="http://schemas.openxmlformats.org/officeDocument/2006/relationships/slide" Target="slide1.xml"/><Relationship Id="rId1" Type="http://schemas.openxmlformats.org/officeDocument/2006/relationships/image" Target="../media/image20.png"/></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slide" Target="slide21.xml"/><Relationship Id="rId4" Type="http://schemas.openxmlformats.org/officeDocument/2006/relationships/image" Target="../media/image21.png"/><Relationship Id="rId3" Type="http://schemas.openxmlformats.org/officeDocument/2006/relationships/image" Target="../media/image6.png"/><Relationship Id="rId2" Type="http://schemas.openxmlformats.org/officeDocument/2006/relationships/slide" Target="slide1.xml"/><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slide" Target="slide21.xml"/><Relationship Id="rId4" Type="http://schemas.openxmlformats.org/officeDocument/2006/relationships/image" Target="../media/image21.png"/><Relationship Id="rId3" Type="http://schemas.openxmlformats.org/officeDocument/2006/relationships/image" Target="../media/image6.png"/><Relationship Id="rId2" Type="http://schemas.openxmlformats.org/officeDocument/2006/relationships/slide" Target="slide1.xml"/><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slide" Target="slide21.xml"/><Relationship Id="rId4" Type="http://schemas.openxmlformats.org/officeDocument/2006/relationships/image" Target="../media/image22.png"/><Relationship Id="rId3" Type="http://schemas.openxmlformats.org/officeDocument/2006/relationships/image" Target="../media/image6.png"/><Relationship Id="rId2" Type="http://schemas.openxmlformats.org/officeDocument/2006/relationships/slide" Target="slide1.xml"/><Relationship Id="rId1" Type="http://schemas.openxmlformats.org/officeDocument/2006/relationships/image" Target="../media/image20.png"/></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1.png"/><Relationship Id="rId3" Type="http://schemas.openxmlformats.org/officeDocument/2006/relationships/image" Target="../media/image6.png"/><Relationship Id="rId2" Type="http://schemas.openxmlformats.org/officeDocument/2006/relationships/slide" Target="slide1.xml"/><Relationship Id="rId1" Type="http://schemas.openxmlformats.org/officeDocument/2006/relationships/image" Target="../media/image20.png"/></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slide" Target="slide25.xml"/><Relationship Id="rId4" Type="http://schemas.openxmlformats.org/officeDocument/2006/relationships/image" Target="../media/image21.png"/><Relationship Id="rId3" Type="http://schemas.openxmlformats.org/officeDocument/2006/relationships/image" Target="../media/image6.png"/><Relationship Id="rId2" Type="http://schemas.openxmlformats.org/officeDocument/2006/relationships/slide" Target="slide1.xml"/><Relationship Id="rId1" Type="http://schemas.openxmlformats.org/officeDocument/2006/relationships/image" Target="../media/image20.png"/></Relationships>
</file>

<file path=ppt/slides/_rels/slide2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slide" Target="slide25.xml"/><Relationship Id="rId4" Type="http://schemas.openxmlformats.org/officeDocument/2006/relationships/image" Target="../media/image21.png"/><Relationship Id="rId3" Type="http://schemas.openxmlformats.org/officeDocument/2006/relationships/image" Target="../media/image6.png"/><Relationship Id="rId2" Type="http://schemas.openxmlformats.org/officeDocument/2006/relationships/slide" Target="slide1.xml"/><Relationship Id="rId1" Type="http://schemas.openxmlformats.org/officeDocument/2006/relationships/image" Target="../media/image20.png"/></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slide" Target="slide25.xml"/><Relationship Id="rId4" Type="http://schemas.openxmlformats.org/officeDocument/2006/relationships/image" Target="../media/image21.png"/><Relationship Id="rId3" Type="http://schemas.openxmlformats.org/officeDocument/2006/relationships/image" Target="../media/image6.png"/><Relationship Id="rId2" Type="http://schemas.openxmlformats.org/officeDocument/2006/relationships/slide" Target="slide1.xml"/><Relationship Id="rId1" Type="http://schemas.openxmlformats.org/officeDocument/2006/relationships/image" Target="../media/image20.png"/></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slide" Target="slide25.xml"/><Relationship Id="rId3" Type="http://schemas.openxmlformats.org/officeDocument/2006/relationships/image" Target="../media/image6.png"/><Relationship Id="rId2" Type="http://schemas.openxmlformats.org/officeDocument/2006/relationships/slide" Target="slide1.xml"/><Relationship Id="rId1" Type="http://schemas.openxmlformats.org/officeDocument/2006/relationships/image" Target="../media/image20.pn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7.xml"/><Relationship Id="rId5" Type="http://schemas.openxmlformats.org/officeDocument/2006/relationships/image" Target="../media/image10.webp"/><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slide" Target="slide1.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png"/><Relationship Id="rId3" Type="http://schemas.openxmlformats.org/officeDocument/2006/relationships/image" Target="../media/image6.png"/><Relationship Id="rId2" Type="http://schemas.openxmlformats.org/officeDocument/2006/relationships/slide" Target="slide1.xml"/><Relationship Id="rId1" Type="http://schemas.openxmlformats.org/officeDocument/2006/relationships/image" Target="../media/image20.png"/></Relationships>
</file>

<file path=ppt/slides/_rels/slide3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slide" Target="slide30.xml"/><Relationship Id="rId4" Type="http://schemas.openxmlformats.org/officeDocument/2006/relationships/image" Target="../media/image22.png"/><Relationship Id="rId3" Type="http://schemas.openxmlformats.org/officeDocument/2006/relationships/image" Target="../media/image6.png"/><Relationship Id="rId2" Type="http://schemas.openxmlformats.org/officeDocument/2006/relationships/slide" Target="slide1.xml"/><Relationship Id="rId1" Type="http://schemas.openxmlformats.org/officeDocument/2006/relationships/image" Target="../media/image20.png"/></Relationships>
</file>

<file path=ppt/slides/_rels/slide3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5.png"/><Relationship Id="rId3" Type="http://schemas.openxmlformats.org/officeDocument/2006/relationships/image" Target="../media/image6.png"/><Relationship Id="rId2" Type="http://schemas.openxmlformats.org/officeDocument/2006/relationships/slide" Target="slide1.xml"/><Relationship Id="rId1" Type="http://schemas.openxmlformats.org/officeDocument/2006/relationships/image" Target="../media/image20.png"/></Relationships>
</file>

<file path=ppt/slides/_rels/slide3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1.png"/><Relationship Id="rId3" Type="http://schemas.openxmlformats.org/officeDocument/2006/relationships/image" Target="../media/image6.png"/><Relationship Id="rId2" Type="http://schemas.openxmlformats.org/officeDocument/2006/relationships/slide" Target="slide1.xml"/><Relationship Id="rId1" Type="http://schemas.openxmlformats.org/officeDocument/2006/relationships/image" Target="../media/image20.png"/></Relationships>
</file>

<file path=ppt/slides/_rels/slide3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slide" Target="slide33.xml"/><Relationship Id="rId4" Type="http://schemas.openxmlformats.org/officeDocument/2006/relationships/image" Target="../media/image21.png"/><Relationship Id="rId3" Type="http://schemas.openxmlformats.org/officeDocument/2006/relationships/image" Target="../media/image6.png"/><Relationship Id="rId2" Type="http://schemas.openxmlformats.org/officeDocument/2006/relationships/slide" Target="slide1.xml"/><Relationship Id="rId1" Type="http://schemas.openxmlformats.org/officeDocument/2006/relationships/image" Target="../media/image20.png"/></Relationships>
</file>

<file path=ppt/slides/_rels/slide3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slide" Target="slide33.xml"/><Relationship Id="rId4" Type="http://schemas.openxmlformats.org/officeDocument/2006/relationships/image" Target="../media/image22.png"/><Relationship Id="rId3" Type="http://schemas.openxmlformats.org/officeDocument/2006/relationships/image" Target="../media/image6.png"/><Relationship Id="rId2" Type="http://schemas.openxmlformats.org/officeDocument/2006/relationships/slide" Target="slide1.xml"/><Relationship Id="rId1" Type="http://schemas.openxmlformats.org/officeDocument/2006/relationships/image" Target="../media/image20.png"/></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1.png"/><Relationship Id="rId7" Type="http://schemas.openxmlformats.org/officeDocument/2006/relationships/tags" Target="../tags/tag2.xml"/><Relationship Id="rId6" Type="http://schemas.microsoft.com/office/2007/relationships/media" Target="../media/media1.mp4"/><Relationship Id="rId5" Type="http://schemas.openxmlformats.org/officeDocument/2006/relationships/video" Target="../media/media1.mp4"/><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slide" Target="slide1.xml"/><Relationship Id="rId10" Type="http://schemas.openxmlformats.org/officeDocument/2006/relationships/notesSlide" Target="../notesSlides/notesSlide4.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9" Type="http://schemas.openxmlformats.org/officeDocument/2006/relationships/image" Target="../media/image16.webp"/><Relationship Id="rId8" Type="http://schemas.openxmlformats.org/officeDocument/2006/relationships/image" Target="../media/image15.webp"/><Relationship Id="rId7" Type="http://schemas.openxmlformats.org/officeDocument/2006/relationships/image" Target="../media/image14.webp"/><Relationship Id="rId6" Type="http://schemas.openxmlformats.org/officeDocument/2006/relationships/image" Target="../media/image13.webp"/><Relationship Id="rId5" Type="http://schemas.openxmlformats.org/officeDocument/2006/relationships/image" Target="../media/image12.webp"/><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slide" Target="slide1.xml"/><Relationship Id="rId14" Type="http://schemas.openxmlformats.org/officeDocument/2006/relationships/notesSlide" Target="../notesSlides/notesSlide5.xml"/><Relationship Id="rId13" Type="http://schemas.openxmlformats.org/officeDocument/2006/relationships/slideLayout" Target="../slideLayouts/slideLayout7.xml"/><Relationship Id="rId12" Type="http://schemas.openxmlformats.org/officeDocument/2006/relationships/image" Target="../media/image19.webp"/><Relationship Id="rId11" Type="http://schemas.openxmlformats.org/officeDocument/2006/relationships/image" Target="../media/image18.webp"/><Relationship Id="rId10" Type="http://schemas.openxmlformats.org/officeDocument/2006/relationships/image" Target="../media/image17.webp"/><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slide" Target="slide1.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png"/><Relationship Id="rId3" Type="http://schemas.openxmlformats.org/officeDocument/2006/relationships/image" Target="../media/image6.png"/><Relationship Id="rId2" Type="http://schemas.openxmlformats.org/officeDocument/2006/relationships/slide" Target="slide1.xml"/><Relationship Id="rId1" Type="http://schemas.openxmlformats.org/officeDocument/2006/relationships/image" Target="../media/image20.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slide" Target="slide7.xml"/><Relationship Id="rId3" Type="http://schemas.openxmlformats.org/officeDocument/2006/relationships/image" Target="../media/image6.png"/><Relationship Id="rId2" Type="http://schemas.openxmlformats.org/officeDocument/2006/relationships/slide" Target="slide1.xml"/><Relationship Id="rId1" Type="http://schemas.openxmlformats.org/officeDocument/2006/relationships/image" Target="../media/image20.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png"/><Relationship Id="rId3" Type="http://schemas.openxmlformats.org/officeDocument/2006/relationships/image" Target="../media/image6.png"/><Relationship Id="rId2" Type="http://schemas.openxmlformats.org/officeDocument/2006/relationships/slide" Target="slide1.xml"/><Relationship Id="rId1"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30975" y="2205990"/>
            <a:ext cx="5661025" cy="3820160"/>
          </a:xfrm>
          <a:prstGeom prst="rect">
            <a:avLst/>
          </a:prstGeom>
        </p:spPr>
      </p:pic>
      <p:pic>
        <p:nvPicPr>
          <p:cNvPr id="2" name="图片 1" descr="未标题-2"/>
          <p:cNvPicPr>
            <a:picLocks noChangeAspect="1"/>
          </p:cNvPicPr>
          <p:nvPr>
            <p:custDataLst>
              <p:tags r:id="rId2"/>
            </p:custDataLst>
          </p:nvPr>
        </p:nvPicPr>
        <p:blipFill>
          <a:blip r:embed="rId3"/>
          <a:srcRect t="8848" r="27500"/>
          <a:stretch>
            <a:fillRect/>
          </a:stretch>
        </p:blipFill>
        <p:spPr>
          <a:xfrm>
            <a:off x="0" y="-2886"/>
            <a:ext cx="7977505" cy="6860886"/>
          </a:xfrm>
          <a:prstGeom prst="rect">
            <a:avLst/>
          </a:prstGeom>
        </p:spPr>
      </p:pic>
      <p:sp>
        <p:nvSpPr>
          <p:cNvPr id="31" name="文本框 86"/>
          <p:cNvSpPr txBox="1"/>
          <p:nvPr/>
        </p:nvSpPr>
        <p:spPr>
          <a:xfrm>
            <a:off x="430530" y="918845"/>
            <a:ext cx="3032760" cy="706755"/>
          </a:xfrm>
          <a:prstGeom prst="rect">
            <a:avLst/>
          </a:prstGeom>
          <a:noFill/>
          <a:effectLst>
            <a:outerShdw blurRad="393700" dist="698500" dir="8100000" sx="119000" sy="119000" algn="tr" rotWithShape="0">
              <a:prstClr val="black">
                <a:alpha val="63000"/>
              </a:prstClr>
            </a:outerShdw>
          </a:effectLst>
        </p:spPr>
        <p:txBody>
          <a:bodyPr wrap="square" rtlCol="0">
            <a:spAutoFit/>
          </a:bodyPr>
          <a:lstStyle/>
          <a:p>
            <a:r>
              <a:rPr lang="en-US" altLang="zh-CN" sz="4000" b="1" dirty="0">
                <a:solidFill>
                  <a:srgbClr val="FF9700"/>
                </a:solidFill>
                <a:latin typeface="Arial Black" panose="020B0A04020102020204" pitchFamily="34" charset="0"/>
                <a:ea typeface="思源黑体 CN Regular" panose="020B0500000000000000" charset="-122"/>
              </a:rPr>
              <a:t>Unit  4 (2)</a:t>
            </a:r>
            <a:endParaRPr lang="en-US" altLang="zh-CN" sz="4000" b="1" dirty="0">
              <a:solidFill>
                <a:srgbClr val="FF9700"/>
              </a:solidFill>
              <a:latin typeface="Arial Black" panose="020B0A04020102020204" pitchFamily="34" charset="0"/>
              <a:ea typeface="思源黑体 CN Regular" panose="020B0500000000000000" charset="-122"/>
            </a:endParaRPr>
          </a:p>
        </p:txBody>
      </p:sp>
      <p:sp>
        <p:nvSpPr>
          <p:cNvPr id="3" name="文本框 2"/>
          <p:cNvSpPr txBox="1"/>
          <p:nvPr/>
        </p:nvSpPr>
        <p:spPr>
          <a:xfrm>
            <a:off x="4214495" y="267970"/>
            <a:ext cx="7624445" cy="1938020"/>
          </a:xfrm>
          <a:prstGeom prst="rect">
            <a:avLst/>
          </a:prstGeom>
          <a:solidFill>
            <a:srgbClr val="F6F8FB">
              <a:alpha val="70000"/>
            </a:srgbClr>
          </a:solidFill>
        </p:spPr>
        <p:txBody>
          <a:bodyPr wrap="square" rtlCol="0" anchor="t">
            <a:spAutoFit/>
          </a:bodyPr>
          <a:p>
            <a:pPr algn="ctr"/>
            <a:r>
              <a:rPr lang="en-US" altLang="zh-CN" sz="6000" noProof="0" dirty="0">
                <a:ln>
                  <a:noFill/>
                </a:ln>
                <a:solidFill>
                  <a:srgbClr val="FF9700"/>
                </a:solidFill>
                <a:effectLst/>
                <a:uLnTx/>
                <a:uFillTx/>
                <a:latin typeface="Arial Black" panose="020B0A04020102020204" pitchFamily="34" charset="0"/>
                <a:ea typeface="思源黑体 CN Regular" panose="020B0500000000000000" charset="-122"/>
                <a:sym typeface="+mn-ea"/>
              </a:rPr>
              <a:t>The Nightingale and the Rose</a:t>
            </a:r>
            <a:endParaRPr lang="en-US" altLang="zh-CN" sz="6000" noProof="0" dirty="0">
              <a:ln>
                <a:noFill/>
              </a:ln>
              <a:solidFill>
                <a:srgbClr val="FF9700"/>
              </a:solidFill>
              <a:effectLst/>
              <a:uLnTx/>
              <a:uFillTx/>
              <a:latin typeface="Arial Black" panose="020B0A04020102020204" pitchFamily="34" charset="0"/>
              <a:ea typeface="思源黑体 CN Regular" panose="020B0500000000000000" charset="-122"/>
              <a:sym typeface="+mn-ea"/>
            </a:endParaRPr>
          </a:p>
        </p:txBody>
      </p:sp>
      <p:pic>
        <p:nvPicPr>
          <p:cNvPr id="5" name="图片 4"/>
          <p:cNvPicPr>
            <a:picLocks noChangeAspect="1"/>
          </p:cNvPicPr>
          <p:nvPr/>
        </p:nvPicPr>
        <p:blipFill>
          <a:blip r:embed="rId4"/>
          <a:stretch>
            <a:fillRect/>
          </a:stretch>
        </p:blipFill>
        <p:spPr>
          <a:xfrm>
            <a:off x="430530" y="2333625"/>
            <a:ext cx="853440" cy="3590925"/>
          </a:xfrm>
          <a:prstGeom prst="rect">
            <a:avLst/>
          </a:prstGeom>
        </p:spPr>
      </p:pic>
      <p:sp>
        <p:nvSpPr>
          <p:cNvPr id="6" name="文本框 86"/>
          <p:cNvSpPr txBox="1"/>
          <p:nvPr/>
        </p:nvSpPr>
        <p:spPr>
          <a:xfrm>
            <a:off x="1283970" y="2644775"/>
            <a:ext cx="4919980" cy="521970"/>
          </a:xfrm>
          <a:prstGeom prst="rect">
            <a:avLst/>
          </a:prstGeom>
          <a:noFill/>
          <a:effectLst>
            <a:outerShdw blurRad="393700" dist="698500" dir="8100000" sx="119000" sy="119000" algn="tr" rotWithShape="0">
              <a:prstClr val="black">
                <a:alpha val="63000"/>
              </a:prstClr>
            </a:outerShdw>
          </a:effectLst>
        </p:spPr>
        <p:txBody>
          <a:bodyPr wrap="square" rtlCol="0">
            <a:spAutoFit/>
          </a:bodyPr>
          <a:lstStyle/>
          <a:p>
            <a:r>
              <a:rPr lang="en-US" altLang="zh-CN" sz="2800" b="1" dirty="0">
                <a:ln/>
                <a:solidFill>
                  <a:schemeClr val="accent2"/>
                </a:solidFill>
                <a:effectLst>
                  <a:outerShdw blurRad="38100" dist="25400" dir="5400000" algn="ctr" rotWithShape="0">
                    <a:srgbClr val="6E747A">
                      <a:alpha val="43000"/>
                    </a:srgbClr>
                  </a:outerShdw>
                </a:effectLst>
                <a:latin typeface="Arial Black" panose="020B0A04020102020204" pitchFamily="34" charset="0"/>
                <a:ea typeface="思源黑体 CN Regular" panose="020B0500000000000000" charset="-122"/>
              </a:rPr>
              <a:t>Summary &amp; Discussion</a:t>
            </a:r>
            <a:endParaRPr lang="en-US" altLang="zh-CN" sz="2800" b="1" dirty="0">
              <a:ln/>
              <a:solidFill>
                <a:schemeClr val="accent2"/>
              </a:solidFill>
              <a:effectLst>
                <a:outerShdw blurRad="38100" dist="25400" dir="5400000" algn="ctr" rotWithShape="0">
                  <a:srgbClr val="6E747A">
                    <a:alpha val="43000"/>
                  </a:srgbClr>
                </a:outerShdw>
              </a:effectLst>
              <a:latin typeface="Arial Black" panose="020B0A04020102020204" pitchFamily="34" charset="0"/>
              <a:ea typeface="思源黑体 CN Regular" panose="020B0500000000000000" charset="-122"/>
            </a:endParaRPr>
          </a:p>
        </p:txBody>
      </p:sp>
      <p:sp>
        <p:nvSpPr>
          <p:cNvPr id="7" name="文本框 86"/>
          <p:cNvSpPr txBox="1"/>
          <p:nvPr/>
        </p:nvSpPr>
        <p:spPr>
          <a:xfrm>
            <a:off x="1306195" y="3414395"/>
            <a:ext cx="3032760" cy="521970"/>
          </a:xfrm>
          <a:prstGeom prst="rect">
            <a:avLst/>
          </a:prstGeom>
          <a:noFill/>
          <a:effectLst>
            <a:outerShdw blurRad="393700" dist="698500" dir="8100000" sx="119000" sy="119000" algn="tr" rotWithShape="0">
              <a:prstClr val="black">
                <a:alpha val="63000"/>
              </a:prstClr>
            </a:outerShdw>
          </a:effectLst>
        </p:spPr>
        <p:txBody>
          <a:bodyPr wrap="square" rtlCol="0">
            <a:spAutoFit/>
            <a:scene3d>
              <a:camera prst="orthographicFront"/>
              <a:lightRig rig="threePt" dir="t"/>
            </a:scene3d>
          </a:bodyPr>
          <a:lstStyle/>
          <a:p>
            <a:pPr algn="l">
              <a:buClrTx/>
              <a:buSzTx/>
              <a:buFontTx/>
            </a:pPr>
            <a:r>
              <a:rPr lang="en-US" altLang="zh-CN" sz="2800" b="1" dirty="0">
                <a:solidFill>
                  <a:schemeClr val="accent2"/>
                </a:solidFill>
                <a:effectLst>
                  <a:outerShdw blurRad="38100" dist="25400" dir="5400000" algn="ctr" rotWithShape="0">
                    <a:srgbClr val="6E747A">
                      <a:alpha val="43000"/>
                    </a:srgbClr>
                  </a:outerShdw>
                </a:effectLst>
                <a:latin typeface="Arial Black" panose="020B0A04020102020204" pitchFamily="34" charset="0"/>
                <a:ea typeface="思源黑体 CN Regular" panose="020B0500000000000000" charset="-122"/>
              </a:rPr>
              <a:t>Vocabulary</a:t>
            </a:r>
            <a:endParaRPr lang="en-US" altLang="zh-CN" sz="2800" b="1" dirty="0">
              <a:solidFill>
                <a:schemeClr val="accent2"/>
              </a:solidFill>
              <a:effectLst>
                <a:outerShdw blurRad="38100" dist="25400" dir="5400000" algn="ctr" rotWithShape="0">
                  <a:srgbClr val="6E747A">
                    <a:alpha val="43000"/>
                  </a:srgbClr>
                </a:outerShdw>
              </a:effectLst>
              <a:latin typeface="Arial Black" panose="020B0A04020102020204" pitchFamily="34" charset="0"/>
              <a:ea typeface="思源黑体 CN Regular" panose="020B0500000000000000" charset="-122"/>
            </a:endParaRPr>
          </a:p>
        </p:txBody>
      </p:sp>
      <p:sp>
        <p:nvSpPr>
          <p:cNvPr id="8" name="文本框 86"/>
          <p:cNvSpPr txBox="1"/>
          <p:nvPr/>
        </p:nvSpPr>
        <p:spPr>
          <a:xfrm>
            <a:off x="1306195" y="4222750"/>
            <a:ext cx="4254500" cy="521970"/>
          </a:xfrm>
          <a:prstGeom prst="rect">
            <a:avLst/>
          </a:prstGeom>
          <a:noFill/>
          <a:effectLst>
            <a:outerShdw blurRad="393700" dist="698500" dir="8100000" sx="119000" sy="119000" algn="tr" rotWithShape="0">
              <a:prstClr val="black">
                <a:alpha val="63000"/>
              </a:prstClr>
            </a:outerShdw>
          </a:effectLst>
        </p:spPr>
        <p:txBody>
          <a:bodyPr wrap="square" rtlCol="0">
            <a:spAutoFit/>
            <a:scene3d>
              <a:camera prst="orthographicFront"/>
              <a:lightRig rig="threePt" dir="t"/>
            </a:scene3d>
          </a:bodyPr>
          <a:lstStyle/>
          <a:p>
            <a:r>
              <a:rPr lang="en-US" altLang="zh-CN" sz="2800" b="1" dirty="0">
                <a:solidFill>
                  <a:schemeClr val="accent2"/>
                </a:solidFill>
                <a:effectLst>
                  <a:outerShdw blurRad="38100" dist="25400" dir="5400000" algn="ctr" rotWithShape="0">
                    <a:srgbClr val="6E747A">
                      <a:alpha val="43000"/>
                    </a:srgbClr>
                  </a:outerShdw>
                </a:effectLst>
                <a:latin typeface="Arial Black" panose="020B0A04020102020204" pitchFamily="34" charset="0"/>
                <a:ea typeface="思源黑体 CN Regular" panose="020B0500000000000000" charset="-122"/>
              </a:rPr>
              <a:t>Translation skill</a:t>
            </a:r>
            <a:endParaRPr lang="en-US" altLang="zh-CN" sz="2800" b="1" dirty="0">
              <a:solidFill>
                <a:schemeClr val="accent2"/>
              </a:solidFill>
              <a:effectLst>
                <a:outerShdw blurRad="38100" dist="25400" dir="5400000" algn="ctr" rotWithShape="0">
                  <a:srgbClr val="6E747A">
                    <a:alpha val="43000"/>
                  </a:srgbClr>
                </a:outerShdw>
              </a:effectLst>
              <a:latin typeface="Arial Black" panose="020B0A04020102020204" pitchFamily="34" charset="0"/>
              <a:ea typeface="思源黑体 CN Regular" panose="020B0500000000000000" charset="-122"/>
            </a:endParaRPr>
          </a:p>
        </p:txBody>
      </p:sp>
      <p:sp>
        <p:nvSpPr>
          <p:cNvPr id="9" name="文本框 86"/>
          <p:cNvSpPr txBox="1"/>
          <p:nvPr/>
        </p:nvSpPr>
        <p:spPr>
          <a:xfrm>
            <a:off x="1306195" y="5088255"/>
            <a:ext cx="3369945" cy="521970"/>
          </a:xfrm>
          <a:prstGeom prst="rect">
            <a:avLst/>
          </a:prstGeom>
          <a:noFill/>
          <a:effectLst>
            <a:outerShdw blurRad="393700" dist="698500" dir="8100000" sx="119000" sy="119000" algn="tr" rotWithShape="0">
              <a:prstClr val="black">
                <a:alpha val="63000"/>
              </a:prstClr>
            </a:outerShdw>
          </a:effectLst>
        </p:spPr>
        <p:txBody>
          <a:bodyPr wrap="square" rtlCol="0">
            <a:spAutoFit/>
            <a:scene3d>
              <a:camera prst="orthographicFront"/>
              <a:lightRig rig="threePt" dir="t"/>
            </a:scene3d>
          </a:bodyPr>
          <a:lstStyle/>
          <a:p>
            <a:r>
              <a:rPr lang="en-US" altLang="zh-CN" sz="2800" b="1" dirty="0">
                <a:solidFill>
                  <a:schemeClr val="accent2"/>
                </a:solidFill>
                <a:effectLst>
                  <a:outerShdw blurRad="38100" dist="25400" dir="5400000" algn="ctr" rotWithShape="0">
                    <a:srgbClr val="6E747A">
                      <a:alpha val="43000"/>
                    </a:srgbClr>
                  </a:outerShdw>
                </a:effectLst>
                <a:latin typeface="Arial Black" panose="020B0A04020102020204" pitchFamily="34" charset="0"/>
                <a:ea typeface="思源黑体 CN Regular" panose="020B0500000000000000" charset="-122"/>
              </a:rPr>
              <a:t>Exercises</a:t>
            </a:r>
            <a:endParaRPr lang="en-US" altLang="zh-CN" sz="2800" b="1" dirty="0">
              <a:solidFill>
                <a:schemeClr val="accent2"/>
              </a:solidFill>
              <a:effectLst>
                <a:outerShdw blurRad="38100" dist="25400" dir="5400000" algn="ctr" rotWithShape="0">
                  <a:srgbClr val="6E747A">
                    <a:alpha val="43000"/>
                  </a:srgbClr>
                </a:outerShdw>
              </a:effectLst>
              <a:latin typeface="Arial Black" panose="020B0A04020102020204" pitchFamily="34" charset="0"/>
              <a:ea typeface="思源黑体 CN Regular" panose="020B0500000000000000"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100" name="文本框 4"/>
          <p:cNvSpPr txBox="1">
            <a:spLocks noChangeArrowheads="1"/>
          </p:cNvSpPr>
          <p:nvPr/>
        </p:nvSpPr>
        <p:spPr bwMode="auto">
          <a:xfrm>
            <a:off x="184150" y="160338"/>
            <a:ext cx="7029450" cy="461665"/>
          </a:xfrm>
          <a:prstGeom prst="rect">
            <a:avLst/>
          </a:prstGeom>
          <a:noFill/>
          <a:ln w="9525">
            <a:noFill/>
            <a:miter lim="800000"/>
          </a:ln>
          <a:effectLst>
            <a:outerShdw blurRad="50800" dist="38100" dir="5400000" algn="t" rotWithShape="0">
              <a:prstClr val="black">
                <a:alpha val="40000"/>
              </a:prstClr>
            </a:outerShdw>
          </a:effectLst>
        </p:spPr>
        <p:txBody>
          <a:bodyPr wrap="square">
            <a:spAutoFit/>
          </a:bodyPr>
          <a:lstStyle/>
          <a:p>
            <a:r>
              <a:rPr lang="en-US" altLang="zh-CN" sz="2400" dirty="0">
                <a:solidFill>
                  <a:schemeClr val="bg1"/>
                </a:solidFill>
                <a:latin typeface="Arial Black" panose="020B0A04020102020204" pitchFamily="34" charset="0"/>
              </a:rPr>
              <a:t>Exercises · Language Exercises</a:t>
            </a:r>
            <a:endParaRPr lang="en-US" altLang="zh-CN" sz="2400" dirty="0">
              <a:solidFill>
                <a:schemeClr val="bg1"/>
              </a:solidFill>
              <a:latin typeface="Arial Black" panose="020B0A04020102020204" pitchFamily="34" charset="0"/>
            </a:endParaRPr>
          </a:p>
        </p:txBody>
      </p:sp>
      <p:pic>
        <p:nvPicPr>
          <p:cNvPr id="44" name="图片 43">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rcRect l="10347" t="37811" r="43034" b="24326"/>
          <a:stretch>
            <a:fillRect/>
          </a:stretch>
        </p:blipFill>
        <p:spPr>
          <a:xfrm>
            <a:off x="11264265" y="174625"/>
            <a:ext cx="503555" cy="454660"/>
          </a:xfrm>
          <a:prstGeom prst="rect">
            <a:avLst/>
          </a:prstGeom>
        </p:spPr>
      </p:pic>
      <p:pic>
        <p:nvPicPr>
          <p:cNvPr id="25" name="图片 24">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rcRect t="18378" b="31548"/>
          <a:stretch>
            <a:fillRect/>
          </a:stretch>
        </p:blipFill>
        <p:spPr>
          <a:xfrm>
            <a:off x="10627995" y="160020"/>
            <a:ext cx="524510" cy="427355"/>
          </a:xfrm>
          <a:prstGeom prst="rect">
            <a:avLst/>
          </a:prstGeom>
        </p:spPr>
      </p:pic>
      <p:sp>
        <p:nvSpPr>
          <p:cNvPr id="2" name="文本框 1"/>
          <p:cNvSpPr txBox="1"/>
          <p:nvPr/>
        </p:nvSpPr>
        <p:spPr>
          <a:xfrm>
            <a:off x="234347" y="917049"/>
            <a:ext cx="11723306" cy="5142946"/>
          </a:xfrm>
          <a:prstGeom prst="rect">
            <a:avLst/>
          </a:prstGeom>
          <a:noFill/>
        </p:spPr>
        <p:txBody>
          <a:bodyPr wrap="square" rtlCol="0">
            <a:spAutoFit/>
          </a:bodyPr>
          <a:lstStyle/>
          <a:p>
            <a:pPr marL="514985" indent="-514985" algn="just">
              <a:spcBef>
                <a:spcPts val="300"/>
              </a:spcBef>
              <a:defRPr/>
            </a:pPr>
            <a:r>
              <a:rPr lang="en-US" altLang="zh-CN" sz="2800" b="1" dirty="0">
                <a:solidFill>
                  <a:schemeClr val="accent2">
                    <a:lumMod val="75000"/>
                  </a:schemeClr>
                </a:solidFill>
                <a:latin typeface="Calibri" panose="020F0502020204030204"/>
                <a:ea typeface="宋体" panose="02010600030101010101" pitchFamily="2" charset="-122"/>
              </a:rPr>
              <a:t>3.</a:t>
            </a:r>
            <a:r>
              <a:rPr lang="zh-CN" altLang="en-US" sz="2800" b="1" dirty="0">
                <a:solidFill>
                  <a:schemeClr val="accent2">
                    <a:lumMod val="75000"/>
                  </a:schemeClr>
                </a:solidFill>
                <a:latin typeface="Calibri" panose="020F0502020204030204"/>
                <a:ea typeface="宋体" panose="02010600030101010101" pitchFamily="2" charset="-122"/>
              </a:rPr>
              <a:t> </a:t>
            </a:r>
            <a:r>
              <a:rPr lang="en-US" altLang="zh-CN" sz="2800" b="1" dirty="0">
                <a:solidFill>
                  <a:schemeClr val="accent2">
                    <a:lumMod val="75000"/>
                  </a:schemeClr>
                </a:solidFill>
                <a:latin typeface="Calibri" panose="020F0502020204030204"/>
                <a:ea typeface="宋体" panose="02010600030101010101" pitchFamily="2" charset="-122"/>
              </a:rPr>
              <a:t>Translate the following expressions, paying attention to the meaning of the </a:t>
            </a:r>
            <a:r>
              <a:rPr lang="zh-CN" altLang="en-US" sz="2800" b="1" dirty="0">
                <a:solidFill>
                  <a:schemeClr val="accent2">
                    <a:lumMod val="75000"/>
                  </a:schemeClr>
                </a:solidFill>
                <a:latin typeface="Calibri" panose="020F0502020204030204"/>
                <a:ea typeface="宋体" panose="02010600030101010101" pitchFamily="2" charset="-122"/>
              </a:rPr>
              <a:t>  </a:t>
            </a:r>
            <a:endParaRPr lang="en-US" altLang="zh-CN" sz="2800" b="1" dirty="0">
              <a:solidFill>
                <a:schemeClr val="accent2">
                  <a:lumMod val="75000"/>
                </a:schemeClr>
              </a:solidFill>
              <a:latin typeface="Calibri" panose="020F0502020204030204"/>
              <a:ea typeface="宋体" panose="02010600030101010101" pitchFamily="2" charset="-122"/>
            </a:endParaRPr>
          </a:p>
          <a:p>
            <a:pPr marL="514985" indent="-514985" algn="just">
              <a:spcBef>
                <a:spcPts val="300"/>
              </a:spcBef>
              <a:defRPr/>
            </a:pPr>
            <a:r>
              <a:rPr lang="zh-CN" altLang="en-US" sz="2800" b="1" dirty="0">
                <a:solidFill>
                  <a:schemeClr val="accent2">
                    <a:lumMod val="75000"/>
                  </a:schemeClr>
                </a:solidFill>
                <a:latin typeface="Calibri" panose="020F0502020204030204"/>
                <a:ea typeface="宋体" panose="02010600030101010101" pitchFamily="2" charset="-122"/>
              </a:rPr>
              <a:t>     </a:t>
            </a:r>
            <a:r>
              <a:rPr lang="en-US" altLang="zh-CN" sz="2800" b="1" dirty="0">
                <a:solidFill>
                  <a:schemeClr val="accent2">
                    <a:lumMod val="75000"/>
                  </a:schemeClr>
                </a:solidFill>
                <a:latin typeface="Calibri" panose="020F0502020204030204"/>
                <a:ea typeface="宋体" panose="02010600030101010101" pitchFamily="2" charset="-122"/>
              </a:rPr>
              <a:t>past participle</a:t>
            </a:r>
            <a:endParaRPr lang="en-GB" altLang="zh-CN" sz="2800" dirty="0">
              <a:latin typeface="Calibri" panose="020F0502020204030204" charset="0"/>
              <a:cs typeface="Calibri" panose="020F0502020204030204" charset="0"/>
            </a:endParaRPr>
          </a:p>
          <a:p>
            <a:pPr marL="1270" indent="0">
              <a:spcBef>
                <a:spcPts val="300"/>
              </a:spcBef>
              <a:buNone/>
            </a:pPr>
            <a:r>
              <a:rPr lang="en-GB" altLang="zh-CN" sz="2800" dirty="0">
                <a:latin typeface="Calibri" panose="020F0502020204030204" charset="0"/>
                <a:cs typeface="Calibri" panose="020F0502020204030204" charset="0"/>
              </a:rPr>
              <a:t>    1</a:t>
            </a:r>
            <a:r>
              <a:rPr lang="en-US" altLang="zh-CN" sz="2800" dirty="0">
                <a:latin typeface="Calibri" panose="020F0502020204030204" charset="0"/>
                <a:cs typeface="Calibri" panose="020F0502020204030204" charset="0"/>
              </a:rPr>
              <a:t>1</a:t>
            </a:r>
            <a:r>
              <a:rPr lang="en-GB" altLang="zh-CN" sz="2800" dirty="0">
                <a:latin typeface="Calibri" panose="020F0502020204030204" charset="0"/>
                <a:cs typeface="Calibri" panose="020F0502020204030204" charset="0"/>
              </a:rPr>
              <a:t>) </a:t>
            </a:r>
            <a:r>
              <a:rPr lang="en-US" altLang="zh-CN" sz="2800" dirty="0">
                <a:latin typeface="Calibri" panose="020F0502020204030204" charset="0"/>
                <a:cs typeface="Calibri" panose="020F0502020204030204" charset="0"/>
              </a:rPr>
              <a:t>a preserved egg                                   16</a:t>
            </a:r>
            <a:r>
              <a:rPr lang="en-GB" altLang="zh-CN" sz="2800" dirty="0">
                <a:latin typeface="Calibri" panose="020F0502020204030204" charset="0"/>
                <a:cs typeface="Calibri" panose="020F0502020204030204" charset="0"/>
              </a:rPr>
              <a:t>) canned food</a:t>
            </a:r>
            <a:r>
              <a:rPr lang="en-US" altLang="zh-CN" sz="2800" dirty="0">
                <a:latin typeface="Calibri" panose="020F0502020204030204" charset="0"/>
                <a:cs typeface="Calibri" panose="020F0502020204030204" charset="0"/>
              </a:rPr>
              <a:t>    </a:t>
            </a:r>
            <a:endParaRPr lang="en-US" altLang="zh-CN" sz="2800" dirty="0">
              <a:latin typeface="Calibri" panose="020F0502020204030204" charset="0"/>
              <a:cs typeface="Calibri" panose="020F0502020204030204" charset="0"/>
            </a:endParaRPr>
          </a:p>
          <a:p>
            <a:pPr marL="1270" indent="0">
              <a:buNone/>
            </a:pPr>
            <a:endParaRPr lang="zh-CN" altLang="en-US" sz="2800" dirty="0">
              <a:latin typeface="Calibri" panose="020F0502020204030204" charset="0"/>
              <a:cs typeface="Calibri" panose="020F0502020204030204" charset="0"/>
            </a:endParaRPr>
          </a:p>
          <a:p>
            <a:pPr marL="1270" indent="0">
              <a:buNone/>
            </a:pPr>
            <a:r>
              <a:rPr lang="en-US" altLang="zh-CN" sz="2800" dirty="0">
                <a:latin typeface="Calibri" panose="020F0502020204030204" charset="0"/>
                <a:cs typeface="Calibri" panose="020F0502020204030204" charset="0"/>
              </a:rPr>
              <a:t>    12</a:t>
            </a:r>
            <a:r>
              <a:rPr lang="en-GB" altLang="zh-CN" sz="2800" dirty="0">
                <a:latin typeface="Calibri" panose="020F0502020204030204" charset="0"/>
                <a:cs typeface="Calibri" panose="020F0502020204030204" charset="0"/>
              </a:rPr>
              <a:t>) the above-mentioned reasons          </a:t>
            </a:r>
            <a:r>
              <a:rPr lang="en-US" altLang="zh-CN" sz="2800" dirty="0">
                <a:latin typeface="Calibri" panose="020F0502020204030204" charset="0"/>
                <a:cs typeface="Calibri" panose="020F0502020204030204" charset="0"/>
              </a:rPr>
              <a:t>17</a:t>
            </a:r>
            <a:r>
              <a:rPr lang="en-GB" altLang="zh-CN" sz="2800" dirty="0">
                <a:latin typeface="Calibri" panose="020F0502020204030204" charset="0"/>
                <a:cs typeface="Calibri" panose="020F0502020204030204" charset="0"/>
              </a:rPr>
              <a:t>) in a  finished form</a:t>
            </a:r>
            <a:endParaRPr lang="en-GB" altLang="zh-CN" sz="2800" dirty="0">
              <a:latin typeface="Calibri" panose="020F0502020204030204" charset="0"/>
              <a:cs typeface="Calibri" panose="020F0502020204030204" charset="0"/>
            </a:endParaRPr>
          </a:p>
          <a:p>
            <a:pPr marL="1270" indent="0">
              <a:lnSpc>
                <a:spcPct val="90000"/>
              </a:lnSpc>
              <a:buNone/>
            </a:pPr>
            <a:endParaRPr lang="en-GB" altLang="zh-CN" sz="2800" dirty="0">
              <a:latin typeface="Calibri" panose="020F0502020204030204" charset="0"/>
              <a:cs typeface="Calibri" panose="020F0502020204030204" charset="0"/>
            </a:endParaRPr>
          </a:p>
          <a:p>
            <a:pPr marL="1270" indent="0">
              <a:buNone/>
            </a:pPr>
            <a:r>
              <a:rPr lang="en-US" altLang="zh-CN" sz="2800" dirty="0">
                <a:latin typeface="Calibri" panose="020F0502020204030204" charset="0"/>
                <a:cs typeface="Calibri" panose="020F0502020204030204" charset="0"/>
              </a:rPr>
              <a:t>    13</a:t>
            </a:r>
            <a:r>
              <a:rPr lang="en-GB" altLang="zh-CN" sz="2800" dirty="0">
                <a:latin typeface="Calibri" panose="020F0502020204030204" charset="0"/>
                <a:cs typeface="Calibri" panose="020F0502020204030204" charset="0"/>
              </a:rPr>
              <a:t>) a prepared speech                               </a:t>
            </a:r>
            <a:r>
              <a:rPr lang="en-US" altLang="zh-CN" sz="2800" dirty="0">
                <a:latin typeface="Calibri" panose="020F0502020204030204" charset="0"/>
                <a:cs typeface="Calibri" panose="020F0502020204030204" charset="0"/>
              </a:rPr>
              <a:t>18</a:t>
            </a:r>
            <a:r>
              <a:rPr lang="en-GB" altLang="zh-CN" sz="2800" dirty="0">
                <a:latin typeface="Calibri" panose="020F0502020204030204" charset="0"/>
                <a:cs typeface="Calibri" panose="020F0502020204030204" charset="0"/>
              </a:rPr>
              <a:t>) an experienced teacher</a:t>
            </a:r>
            <a:endParaRPr lang="en-GB" altLang="zh-CN" sz="2800" dirty="0">
              <a:latin typeface="Calibri" panose="020F0502020204030204" charset="0"/>
              <a:cs typeface="Calibri" panose="020F0502020204030204" charset="0"/>
            </a:endParaRPr>
          </a:p>
          <a:p>
            <a:pPr marL="1270" indent="0">
              <a:buNone/>
            </a:pPr>
            <a:endParaRPr lang="zh-CN" altLang="en-US" sz="2800" dirty="0">
              <a:latin typeface="Calibri" panose="020F0502020204030204" charset="0"/>
              <a:cs typeface="Calibri" panose="020F0502020204030204" charset="0"/>
            </a:endParaRPr>
          </a:p>
          <a:p>
            <a:pPr marL="1270" indent="0">
              <a:buNone/>
            </a:pPr>
            <a:r>
              <a:rPr lang="en-US" altLang="zh-CN" sz="2800" dirty="0">
                <a:latin typeface="Calibri" panose="020F0502020204030204" charset="0"/>
                <a:cs typeface="Calibri" panose="020F0502020204030204" charset="0"/>
              </a:rPr>
              <a:t>    14</a:t>
            </a:r>
            <a:r>
              <a:rPr lang="en-GB" altLang="zh-CN" sz="2800" dirty="0">
                <a:latin typeface="Calibri" panose="020F0502020204030204" charset="0"/>
                <a:cs typeface="Calibri" panose="020F0502020204030204" charset="0"/>
              </a:rPr>
              <a:t>) boiled water                                          </a:t>
            </a:r>
            <a:r>
              <a:rPr lang="en-US" altLang="zh-CN" sz="2800" dirty="0">
                <a:latin typeface="Calibri" panose="020F0502020204030204" charset="0"/>
                <a:cs typeface="Calibri" panose="020F0502020204030204" charset="0"/>
              </a:rPr>
              <a:t>19</a:t>
            </a:r>
            <a:r>
              <a:rPr lang="en-GB" altLang="zh-CN" sz="2800" dirty="0">
                <a:latin typeface="Calibri" panose="020F0502020204030204" charset="0"/>
                <a:cs typeface="Calibri" panose="020F0502020204030204" charset="0"/>
              </a:rPr>
              <a:t>) the enemy-occupied areas</a:t>
            </a:r>
            <a:endParaRPr lang="en-GB" altLang="zh-CN" sz="2800" dirty="0">
              <a:latin typeface="Calibri" panose="020F0502020204030204" charset="0"/>
              <a:cs typeface="Calibri" panose="020F0502020204030204" charset="0"/>
            </a:endParaRPr>
          </a:p>
          <a:p>
            <a:pPr marL="1270" indent="0">
              <a:buNone/>
            </a:pPr>
            <a:endParaRPr lang="zh-CN" altLang="en-US" sz="2800" dirty="0">
              <a:latin typeface="Calibri" panose="020F0502020204030204" charset="0"/>
              <a:cs typeface="Calibri" panose="020F0502020204030204" charset="0"/>
            </a:endParaRPr>
          </a:p>
          <a:p>
            <a:pPr marL="1270" indent="0">
              <a:buNone/>
            </a:pPr>
            <a:r>
              <a:rPr lang="en-US" altLang="zh-CN" sz="2800" dirty="0">
                <a:latin typeface="Calibri" panose="020F0502020204030204" charset="0"/>
                <a:cs typeface="Calibri" panose="020F0502020204030204" charset="0"/>
              </a:rPr>
              <a:t>    15</a:t>
            </a:r>
            <a:r>
              <a:rPr lang="en-GB" altLang="zh-CN" sz="2800" dirty="0">
                <a:latin typeface="Calibri" panose="020F0502020204030204" charset="0"/>
                <a:cs typeface="Calibri" panose="020F0502020204030204" charset="0"/>
              </a:rPr>
              <a:t>) retired workers                                     </a:t>
            </a:r>
            <a:r>
              <a:rPr lang="en-US" altLang="zh-CN" sz="2800" dirty="0">
                <a:latin typeface="Calibri" panose="020F0502020204030204" charset="0"/>
                <a:cs typeface="Calibri" panose="020F0502020204030204" charset="0"/>
              </a:rPr>
              <a:t>20</a:t>
            </a:r>
            <a:r>
              <a:rPr lang="en-GB" altLang="zh-CN" sz="2800" dirty="0">
                <a:latin typeface="Calibri" panose="020F0502020204030204" charset="0"/>
                <a:cs typeface="Calibri" panose="020F0502020204030204" charset="0"/>
              </a:rPr>
              <a:t>) a lost battle</a:t>
            </a:r>
            <a:endParaRPr lang="zh-CN" altLang="en-US" sz="2800" dirty="0">
              <a:latin typeface="Calibri" panose="020F0502020204030204" charset="0"/>
              <a:cs typeface="Calibri" panose="020F0502020204030204" charset="0"/>
            </a:endParaRPr>
          </a:p>
          <a:p>
            <a:endParaRPr kumimoji="1" lang="zh-CN" altLang="en-US" dirty="0"/>
          </a:p>
        </p:txBody>
      </p:sp>
      <p:sp>
        <p:nvSpPr>
          <p:cNvPr id="27" name="文本框 26"/>
          <p:cNvSpPr txBox="1"/>
          <p:nvPr/>
        </p:nvSpPr>
        <p:spPr>
          <a:xfrm>
            <a:off x="1157964" y="2271876"/>
            <a:ext cx="1723549" cy="461665"/>
          </a:xfrm>
          <a:prstGeom prst="rect">
            <a:avLst/>
          </a:prstGeom>
          <a:noFill/>
        </p:spPr>
        <p:txBody>
          <a:bodyPr wrap="none" rtlCol="0">
            <a:spAutoFit/>
          </a:bodyPr>
          <a:lstStyle/>
          <a:p>
            <a:pPr eaLnBrk="0" fontAlgn="base" hangingPunct="0">
              <a:spcBef>
                <a:spcPct val="0"/>
              </a:spcBef>
              <a:spcAft>
                <a:spcPct val="0"/>
              </a:spcAft>
            </a:pPr>
            <a:r>
              <a:rPr lang="zh-CN" altLang="en-US" sz="2400" dirty="0">
                <a:solidFill>
                  <a:srgbClr val="C00000"/>
                </a:solidFill>
                <a:latin typeface="Calibri" panose="020F0502020204030204" charset="0"/>
                <a:ea typeface="宋体" panose="02010600030101010101" pitchFamily="2" charset="-122"/>
              </a:rPr>
              <a:t>一枚松花蛋</a:t>
            </a:r>
            <a:endParaRPr lang="zh-CN" altLang="en-US" sz="2400" dirty="0">
              <a:solidFill>
                <a:srgbClr val="C00000"/>
              </a:solidFill>
              <a:latin typeface="Calibri" panose="020F0502020204030204" charset="0"/>
              <a:ea typeface="宋体" panose="02010600030101010101" pitchFamily="2" charset="-122"/>
            </a:endParaRPr>
          </a:p>
        </p:txBody>
      </p:sp>
      <p:sp>
        <p:nvSpPr>
          <p:cNvPr id="28" name="文本框 27"/>
          <p:cNvSpPr txBox="1"/>
          <p:nvPr/>
        </p:nvSpPr>
        <p:spPr>
          <a:xfrm>
            <a:off x="1157963" y="3135857"/>
            <a:ext cx="1723549" cy="461665"/>
          </a:xfrm>
          <a:prstGeom prst="rect">
            <a:avLst/>
          </a:prstGeom>
          <a:noFill/>
        </p:spPr>
        <p:txBody>
          <a:bodyPr wrap="none" rtlCol="0">
            <a:spAutoFit/>
          </a:bodyPr>
          <a:lstStyle/>
          <a:p>
            <a:pPr eaLnBrk="0" fontAlgn="base" hangingPunct="0">
              <a:spcBef>
                <a:spcPct val="0"/>
              </a:spcBef>
              <a:spcAft>
                <a:spcPct val="0"/>
              </a:spcAft>
            </a:pPr>
            <a:r>
              <a:rPr lang="zh-CN" altLang="en-US" sz="2400" dirty="0">
                <a:solidFill>
                  <a:srgbClr val="C00000"/>
                </a:solidFill>
                <a:latin typeface="Calibri" panose="020F0502020204030204" charset="0"/>
                <a:ea typeface="宋体" panose="02010600030101010101" pitchFamily="2" charset="-122"/>
              </a:rPr>
              <a:t>上述各理由</a:t>
            </a:r>
            <a:endParaRPr lang="zh-CN" altLang="en-US" sz="2400" dirty="0">
              <a:solidFill>
                <a:srgbClr val="C00000"/>
              </a:solidFill>
              <a:latin typeface="Calibri" panose="020F0502020204030204" charset="0"/>
              <a:ea typeface="宋体" panose="02010600030101010101" pitchFamily="2" charset="-122"/>
            </a:endParaRPr>
          </a:p>
        </p:txBody>
      </p:sp>
      <p:sp>
        <p:nvSpPr>
          <p:cNvPr id="29" name="文本框 28"/>
          <p:cNvSpPr txBox="1"/>
          <p:nvPr/>
        </p:nvSpPr>
        <p:spPr>
          <a:xfrm>
            <a:off x="1044594" y="3962331"/>
            <a:ext cx="3882093" cy="461665"/>
          </a:xfrm>
          <a:prstGeom prst="rect">
            <a:avLst/>
          </a:prstGeom>
          <a:noFill/>
        </p:spPr>
        <p:txBody>
          <a:bodyPr wrap="square" rtlCol="0">
            <a:spAutoFit/>
          </a:bodyPr>
          <a:lstStyle/>
          <a:p>
            <a:pPr eaLnBrk="0" fontAlgn="base" hangingPunct="0">
              <a:spcBef>
                <a:spcPct val="0"/>
              </a:spcBef>
              <a:spcAft>
                <a:spcPct val="0"/>
              </a:spcAft>
            </a:pPr>
            <a:r>
              <a:rPr lang="zh-CN" altLang="en-US" sz="2400" dirty="0">
                <a:solidFill>
                  <a:srgbClr val="C00000"/>
                </a:solidFill>
                <a:latin typeface="Calibri" panose="020F0502020204030204" charset="0"/>
                <a:ea typeface="宋体" panose="02010600030101010101" pitchFamily="2" charset="-122"/>
              </a:rPr>
              <a:t>事先准备好的讲话</a:t>
            </a:r>
            <a:endParaRPr lang="zh-CN" altLang="en-US" sz="2400" dirty="0">
              <a:solidFill>
                <a:srgbClr val="C00000"/>
              </a:solidFill>
              <a:latin typeface="Calibri" panose="020F0502020204030204" charset="0"/>
              <a:ea typeface="宋体" panose="02010600030101010101" pitchFamily="2" charset="-122"/>
            </a:endParaRPr>
          </a:p>
        </p:txBody>
      </p:sp>
      <p:sp>
        <p:nvSpPr>
          <p:cNvPr id="30" name="文本框 29"/>
          <p:cNvSpPr txBox="1"/>
          <p:nvPr/>
        </p:nvSpPr>
        <p:spPr>
          <a:xfrm>
            <a:off x="1093633" y="4755394"/>
            <a:ext cx="1723549" cy="461665"/>
          </a:xfrm>
          <a:prstGeom prst="rect">
            <a:avLst/>
          </a:prstGeom>
          <a:noFill/>
        </p:spPr>
        <p:txBody>
          <a:bodyPr wrap="square" rtlCol="0">
            <a:spAutoFit/>
          </a:bodyPr>
          <a:lstStyle/>
          <a:p>
            <a:pPr eaLnBrk="0" fontAlgn="base" hangingPunct="0">
              <a:spcBef>
                <a:spcPct val="0"/>
              </a:spcBef>
              <a:spcAft>
                <a:spcPct val="0"/>
              </a:spcAft>
            </a:pPr>
            <a:r>
              <a:rPr lang="zh-CN" altLang="en-US" sz="2400" dirty="0">
                <a:solidFill>
                  <a:srgbClr val="C00000"/>
                </a:solidFill>
                <a:latin typeface="Calibri" panose="020F0502020204030204" charset="0"/>
                <a:ea typeface="宋体" panose="02010600030101010101" pitchFamily="2" charset="-122"/>
              </a:rPr>
              <a:t>开水</a:t>
            </a:r>
            <a:endParaRPr lang="zh-CN" altLang="en-US" sz="2400" dirty="0">
              <a:solidFill>
                <a:srgbClr val="C00000"/>
              </a:solidFill>
              <a:latin typeface="Calibri" panose="020F0502020204030204" charset="0"/>
              <a:ea typeface="宋体" panose="02010600030101010101" pitchFamily="2" charset="-122"/>
            </a:endParaRPr>
          </a:p>
        </p:txBody>
      </p:sp>
      <p:sp>
        <p:nvSpPr>
          <p:cNvPr id="31" name="文本框 30"/>
          <p:cNvSpPr txBox="1"/>
          <p:nvPr/>
        </p:nvSpPr>
        <p:spPr>
          <a:xfrm>
            <a:off x="1052279" y="5629186"/>
            <a:ext cx="1415772" cy="461665"/>
          </a:xfrm>
          <a:prstGeom prst="rect">
            <a:avLst/>
          </a:prstGeom>
          <a:noFill/>
        </p:spPr>
        <p:txBody>
          <a:bodyPr wrap="none" rtlCol="0">
            <a:spAutoFit/>
          </a:bodyPr>
          <a:lstStyle/>
          <a:p>
            <a:pPr eaLnBrk="0" fontAlgn="base" hangingPunct="0">
              <a:spcBef>
                <a:spcPct val="0"/>
              </a:spcBef>
              <a:spcAft>
                <a:spcPct val="0"/>
              </a:spcAft>
            </a:pPr>
            <a:r>
              <a:rPr lang="zh-CN" altLang="en-US" sz="2400" dirty="0">
                <a:solidFill>
                  <a:srgbClr val="C00000"/>
                </a:solidFill>
                <a:latin typeface="Calibri" panose="020F0502020204030204" charset="0"/>
                <a:ea typeface="宋体" panose="02010600030101010101" pitchFamily="2" charset="-122"/>
              </a:rPr>
              <a:t>退休工人</a:t>
            </a:r>
            <a:endParaRPr lang="zh-CN" altLang="en-US" sz="2400" dirty="0">
              <a:solidFill>
                <a:srgbClr val="C00000"/>
              </a:solidFill>
              <a:latin typeface="Calibri" panose="020F0502020204030204" charset="0"/>
              <a:ea typeface="宋体" panose="02010600030101010101" pitchFamily="2" charset="-122"/>
            </a:endParaRPr>
          </a:p>
        </p:txBody>
      </p:sp>
      <p:sp>
        <p:nvSpPr>
          <p:cNvPr id="32" name="文本框 31"/>
          <p:cNvSpPr txBox="1"/>
          <p:nvPr/>
        </p:nvSpPr>
        <p:spPr>
          <a:xfrm>
            <a:off x="6841819" y="2271875"/>
            <a:ext cx="1415772" cy="461665"/>
          </a:xfrm>
          <a:prstGeom prst="rect">
            <a:avLst/>
          </a:prstGeom>
          <a:noFill/>
        </p:spPr>
        <p:txBody>
          <a:bodyPr wrap="none" rtlCol="0">
            <a:spAutoFit/>
          </a:bodyPr>
          <a:lstStyle/>
          <a:p>
            <a:pPr eaLnBrk="0" fontAlgn="base" hangingPunct="0">
              <a:spcBef>
                <a:spcPct val="0"/>
              </a:spcBef>
              <a:spcAft>
                <a:spcPct val="0"/>
              </a:spcAft>
            </a:pPr>
            <a:r>
              <a:rPr lang="zh-CN" altLang="en-US" sz="2400" dirty="0">
                <a:solidFill>
                  <a:srgbClr val="C00000"/>
                </a:solidFill>
                <a:latin typeface="Calibri" panose="020F0502020204030204" charset="0"/>
                <a:ea typeface="宋体" panose="02010600030101010101" pitchFamily="2" charset="-122"/>
              </a:rPr>
              <a:t>罐头食品</a:t>
            </a:r>
            <a:endParaRPr lang="zh-CN" altLang="en-US" sz="2400" dirty="0">
              <a:solidFill>
                <a:srgbClr val="C00000"/>
              </a:solidFill>
              <a:latin typeface="Calibri" panose="020F0502020204030204" charset="0"/>
              <a:ea typeface="宋体" panose="02010600030101010101" pitchFamily="2" charset="-122"/>
            </a:endParaRPr>
          </a:p>
        </p:txBody>
      </p:sp>
      <p:sp>
        <p:nvSpPr>
          <p:cNvPr id="33" name="文本框 32"/>
          <p:cNvSpPr txBox="1"/>
          <p:nvPr/>
        </p:nvSpPr>
        <p:spPr>
          <a:xfrm>
            <a:off x="6763704" y="3078500"/>
            <a:ext cx="2899926" cy="461665"/>
          </a:xfrm>
          <a:prstGeom prst="rect">
            <a:avLst/>
          </a:prstGeom>
          <a:noFill/>
        </p:spPr>
        <p:txBody>
          <a:bodyPr wrap="square" rtlCol="0">
            <a:spAutoFit/>
          </a:bodyPr>
          <a:lstStyle/>
          <a:p>
            <a:pPr eaLnBrk="0" fontAlgn="base" hangingPunct="0">
              <a:spcBef>
                <a:spcPct val="0"/>
              </a:spcBef>
              <a:spcAft>
                <a:spcPct val="0"/>
              </a:spcAft>
            </a:pPr>
            <a:r>
              <a:rPr lang="zh-CN" altLang="en-US" sz="2400" dirty="0">
                <a:solidFill>
                  <a:srgbClr val="C00000"/>
                </a:solidFill>
                <a:latin typeface="Calibri" panose="020F0502020204030204" charset="0"/>
                <a:ea typeface="宋体" panose="02010600030101010101" pitchFamily="2" charset="-122"/>
              </a:rPr>
              <a:t>已经完成的形式</a:t>
            </a:r>
            <a:endParaRPr lang="zh-CN" altLang="en-US" sz="2400" dirty="0">
              <a:solidFill>
                <a:srgbClr val="C00000"/>
              </a:solidFill>
              <a:latin typeface="Calibri" panose="020F0502020204030204" charset="0"/>
              <a:ea typeface="宋体" panose="02010600030101010101" pitchFamily="2" charset="-122"/>
            </a:endParaRPr>
          </a:p>
        </p:txBody>
      </p:sp>
      <p:sp>
        <p:nvSpPr>
          <p:cNvPr id="34" name="文本框 33"/>
          <p:cNvSpPr txBox="1"/>
          <p:nvPr/>
        </p:nvSpPr>
        <p:spPr>
          <a:xfrm>
            <a:off x="6841819" y="3940184"/>
            <a:ext cx="3140742" cy="461665"/>
          </a:xfrm>
          <a:prstGeom prst="rect">
            <a:avLst/>
          </a:prstGeom>
          <a:noFill/>
        </p:spPr>
        <p:txBody>
          <a:bodyPr wrap="square" rtlCol="0">
            <a:spAutoFit/>
          </a:bodyPr>
          <a:lstStyle/>
          <a:p>
            <a:pPr eaLnBrk="0" fontAlgn="base" hangingPunct="0">
              <a:spcBef>
                <a:spcPct val="0"/>
              </a:spcBef>
              <a:spcAft>
                <a:spcPct val="0"/>
              </a:spcAft>
            </a:pPr>
            <a:r>
              <a:rPr lang="zh-CN" altLang="en-US" sz="2400" dirty="0">
                <a:solidFill>
                  <a:srgbClr val="C00000"/>
                </a:solidFill>
                <a:latin typeface="Calibri" panose="020F0502020204030204" charset="0"/>
                <a:ea typeface="宋体" panose="02010600030101010101" pitchFamily="2" charset="-122"/>
              </a:rPr>
              <a:t>一位有经验的老师</a:t>
            </a:r>
            <a:endParaRPr lang="zh-CN" altLang="en-US" sz="2400" dirty="0">
              <a:solidFill>
                <a:srgbClr val="C00000"/>
              </a:solidFill>
              <a:latin typeface="Calibri" panose="020F0502020204030204" charset="0"/>
              <a:ea typeface="宋体" panose="02010600030101010101" pitchFamily="2" charset="-122"/>
            </a:endParaRPr>
          </a:p>
        </p:txBody>
      </p:sp>
      <p:sp>
        <p:nvSpPr>
          <p:cNvPr id="35" name="文本框 34"/>
          <p:cNvSpPr txBox="1"/>
          <p:nvPr/>
        </p:nvSpPr>
        <p:spPr>
          <a:xfrm>
            <a:off x="6871799" y="4773606"/>
            <a:ext cx="1107996" cy="461665"/>
          </a:xfrm>
          <a:prstGeom prst="rect">
            <a:avLst/>
          </a:prstGeom>
          <a:noFill/>
        </p:spPr>
        <p:txBody>
          <a:bodyPr wrap="none" rtlCol="0">
            <a:spAutoFit/>
          </a:bodyPr>
          <a:lstStyle/>
          <a:p>
            <a:pPr eaLnBrk="0" fontAlgn="base" hangingPunct="0">
              <a:spcBef>
                <a:spcPct val="0"/>
              </a:spcBef>
              <a:spcAft>
                <a:spcPct val="0"/>
              </a:spcAft>
            </a:pPr>
            <a:r>
              <a:rPr lang="zh-CN" altLang="en-US" sz="2400" dirty="0">
                <a:solidFill>
                  <a:srgbClr val="C00000"/>
                </a:solidFill>
                <a:latin typeface="Calibri" panose="020F0502020204030204" charset="0"/>
                <a:ea typeface="宋体" panose="02010600030101010101" pitchFamily="2" charset="-122"/>
              </a:rPr>
              <a:t>敌占区</a:t>
            </a:r>
            <a:endParaRPr lang="zh-CN" altLang="en-US" sz="2400" dirty="0">
              <a:solidFill>
                <a:srgbClr val="C00000"/>
              </a:solidFill>
              <a:latin typeface="Calibri" panose="020F0502020204030204" charset="0"/>
              <a:ea typeface="宋体" panose="02010600030101010101" pitchFamily="2" charset="-122"/>
            </a:endParaRPr>
          </a:p>
        </p:txBody>
      </p:sp>
      <p:sp>
        <p:nvSpPr>
          <p:cNvPr id="36" name="文本框 35"/>
          <p:cNvSpPr txBox="1"/>
          <p:nvPr/>
        </p:nvSpPr>
        <p:spPr>
          <a:xfrm>
            <a:off x="6841819" y="5634940"/>
            <a:ext cx="2339102" cy="461665"/>
          </a:xfrm>
          <a:prstGeom prst="rect">
            <a:avLst/>
          </a:prstGeom>
          <a:noFill/>
        </p:spPr>
        <p:txBody>
          <a:bodyPr wrap="none" rtlCol="0">
            <a:spAutoFit/>
          </a:bodyPr>
          <a:lstStyle/>
          <a:p>
            <a:pPr eaLnBrk="0" fontAlgn="base" hangingPunct="0">
              <a:spcBef>
                <a:spcPct val="0"/>
              </a:spcBef>
              <a:spcAft>
                <a:spcPct val="0"/>
              </a:spcAft>
            </a:pPr>
            <a:r>
              <a:rPr lang="zh-CN" altLang="en-US" sz="2400" dirty="0">
                <a:solidFill>
                  <a:srgbClr val="C00000"/>
                </a:solidFill>
                <a:latin typeface="Calibri" panose="020F0502020204030204" charset="0"/>
                <a:ea typeface="宋体" panose="02010600030101010101" pitchFamily="2" charset="-122"/>
              </a:rPr>
              <a:t>一场输掉的战斗</a:t>
            </a:r>
            <a:endParaRPr lang="zh-CN" altLang="en-US" sz="2400" dirty="0">
              <a:solidFill>
                <a:srgbClr val="C00000"/>
              </a:solidFill>
              <a:latin typeface="Calibri" panose="020F050202020403020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dissolv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dissolv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dissolve">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dissolv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dissolve">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dissolve">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dissolve">
                                      <p:cBhvr>
                                        <p:cTn id="42" dur="500"/>
                                        <p:tgtEl>
                                          <p:spTgt spid="34"/>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dissolve">
                                      <p:cBhvr>
                                        <p:cTn id="47" dur="5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dissolve">
                                      <p:cBhvr>
                                        <p:cTn id="5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P spid="31" grpId="0"/>
      <p:bldP spid="32" grpId="0"/>
      <p:bldP spid="33" grpId="0"/>
      <p:bldP spid="34" grpId="0"/>
      <p:bldP spid="35" grpId="0"/>
      <p:bldP spid="3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100" name="文本框 4"/>
          <p:cNvSpPr txBox="1">
            <a:spLocks noChangeArrowheads="1"/>
          </p:cNvSpPr>
          <p:nvPr/>
        </p:nvSpPr>
        <p:spPr bwMode="auto">
          <a:xfrm>
            <a:off x="184150" y="160338"/>
            <a:ext cx="7029450" cy="461665"/>
          </a:xfrm>
          <a:prstGeom prst="rect">
            <a:avLst/>
          </a:prstGeom>
          <a:noFill/>
          <a:ln w="9525">
            <a:noFill/>
            <a:miter lim="800000"/>
          </a:ln>
          <a:effectLst>
            <a:outerShdw blurRad="50800" dist="38100" dir="5400000" algn="t" rotWithShape="0">
              <a:prstClr val="black">
                <a:alpha val="40000"/>
              </a:prstClr>
            </a:outerShdw>
          </a:effectLst>
        </p:spPr>
        <p:txBody>
          <a:bodyPr wrap="square">
            <a:spAutoFit/>
          </a:bodyPr>
          <a:lstStyle/>
          <a:p>
            <a:r>
              <a:rPr lang="en-US" altLang="zh-CN" sz="2400" dirty="0">
                <a:solidFill>
                  <a:schemeClr val="bg1"/>
                </a:solidFill>
                <a:latin typeface="Arial Black" panose="020B0A04020102020204" pitchFamily="34" charset="0"/>
              </a:rPr>
              <a:t>Exercises · Language Exercises</a:t>
            </a:r>
            <a:endParaRPr lang="en-US" altLang="zh-CN" sz="2400" dirty="0">
              <a:solidFill>
                <a:schemeClr val="bg1"/>
              </a:solidFill>
              <a:latin typeface="Arial Black" panose="020B0A04020102020204" pitchFamily="34" charset="0"/>
            </a:endParaRPr>
          </a:p>
        </p:txBody>
      </p:sp>
      <p:pic>
        <p:nvPicPr>
          <p:cNvPr id="44" name="图片 43">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rcRect l="10347" t="37811" r="43034" b="24326"/>
          <a:stretch>
            <a:fillRect/>
          </a:stretch>
        </p:blipFill>
        <p:spPr>
          <a:xfrm>
            <a:off x="11264265" y="174625"/>
            <a:ext cx="503555" cy="454660"/>
          </a:xfrm>
          <a:prstGeom prst="rect">
            <a:avLst/>
          </a:prstGeom>
        </p:spPr>
      </p:pic>
      <p:sp>
        <p:nvSpPr>
          <p:cNvPr id="46" name="内容占位符 2"/>
          <p:cNvSpPr>
            <a:spLocks noGrp="1"/>
          </p:cNvSpPr>
          <p:nvPr/>
        </p:nvSpPr>
        <p:spPr>
          <a:xfrm>
            <a:off x="244475" y="881380"/>
            <a:ext cx="11683822" cy="5629275"/>
          </a:xfrm>
          <a:prstGeom prst="rect">
            <a:avLst/>
          </a:prstGeom>
          <a:noFill/>
          <a:ln w="9525">
            <a:noFill/>
            <a:miter lim="800000"/>
          </a:ln>
        </p:spPr>
        <p:txBody>
          <a:bodyPr vert="horz" wrap="square" lIns="91440" tIns="45720" rIns="91440" bIns="45720" numCol="1" anchor="t" anchorCtr="0" compatLnSpc="1"/>
          <a:lstStyle>
            <a:lvl1pPr marL="228600" indent="-22733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733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733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733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733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52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985" indent="-514985" algn="just" eaLnBrk="1" hangingPunct="1">
              <a:spcBef>
                <a:spcPts val="300"/>
              </a:spcBef>
              <a:buAutoNum type="arabicPeriod" startAt="4"/>
              <a:defRPr/>
            </a:pPr>
            <a:r>
              <a:rPr lang="en-US" altLang="zh-CN" b="1" dirty="0">
                <a:solidFill>
                  <a:schemeClr val="accent2">
                    <a:lumMod val="75000"/>
                  </a:schemeClr>
                </a:solidFill>
                <a:latin typeface="Calibri" panose="020F0502020204030204"/>
                <a:ea typeface="宋体" panose="02010600030101010101" pitchFamily="2" charset="-122"/>
              </a:rPr>
              <a:t>Translate the following expressions, paying attention to the verb pattern V.+ I.O.+ D.O.</a:t>
            </a:r>
            <a:endParaRPr lang="en-US" altLang="zh-CN" b="1" dirty="0">
              <a:solidFill>
                <a:schemeClr val="accent2">
                  <a:lumMod val="75000"/>
                </a:schemeClr>
              </a:solidFill>
              <a:latin typeface="Calibri" panose="020F0502020204030204"/>
              <a:ea typeface="宋体" panose="02010600030101010101" pitchFamily="2" charset="-122"/>
            </a:endParaRPr>
          </a:p>
          <a:p>
            <a:pPr marL="0" indent="0" algn="just" eaLnBrk="1" hangingPunct="1">
              <a:spcBef>
                <a:spcPts val="300"/>
              </a:spcBef>
              <a:buNone/>
              <a:defRPr/>
            </a:pPr>
            <a:r>
              <a:rPr lang="zh-CN" altLang="en-US" b="1" dirty="0">
                <a:latin typeface="Calibri" panose="020F0502020204030204"/>
                <a:ea typeface="宋体" panose="02010600030101010101" pitchFamily="2" charset="-122"/>
              </a:rPr>
              <a:t>     </a:t>
            </a:r>
            <a:r>
              <a:rPr lang="en-US" altLang="zh-CN" b="1" dirty="0">
                <a:latin typeface="Calibri" panose="020F0502020204030204"/>
                <a:ea typeface="宋体" panose="02010600030101010101" pitchFamily="2" charset="-122"/>
              </a:rPr>
              <a:t> </a:t>
            </a:r>
            <a:r>
              <a:rPr lang="en-US" altLang="zh-CN" b="1" dirty="0">
                <a:solidFill>
                  <a:schemeClr val="accent2">
                    <a:lumMod val="75000"/>
                  </a:schemeClr>
                </a:solidFill>
                <a:latin typeface="Calibri" panose="020F0502020204030204"/>
                <a:ea typeface="宋体" panose="02010600030101010101" pitchFamily="2" charset="-122"/>
              </a:rPr>
              <a:t>Into Chinese</a:t>
            </a:r>
            <a:endParaRPr lang="en-US" altLang="zh-CN" b="1" dirty="0">
              <a:solidFill>
                <a:schemeClr val="accent2">
                  <a:lumMod val="75000"/>
                </a:schemeClr>
              </a:solidFill>
              <a:latin typeface="Calibri" panose="020F0502020204030204"/>
              <a:ea typeface="宋体" panose="02010600030101010101" pitchFamily="2" charset="-122"/>
            </a:endParaRPr>
          </a:p>
          <a:p>
            <a:pPr marL="1270" lvl="0" indent="0">
              <a:lnSpc>
                <a:spcPct val="70000"/>
              </a:lnSpc>
              <a:buNone/>
              <a:defRPr/>
            </a:pPr>
            <a:r>
              <a:rPr lang="en-GB" altLang="zh-CN" dirty="0">
                <a:latin typeface="Calibri" panose="020F0502020204030204" charset="0"/>
                <a:cs typeface="Calibri" panose="020F0502020204030204" charset="0"/>
              </a:rPr>
              <a:t>      1) sing us a song                           6) order me a cup of coffee</a:t>
            </a:r>
            <a:endParaRPr lang="en-GB" altLang="zh-CN" dirty="0">
              <a:latin typeface="Calibri" panose="020F0502020204030204" charset="0"/>
              <a:cs typeface="Calibri" panose="020F0502020204030204" charset="0"/>
            </a:endParaRPr>
          </a:p>
          <a:p>
            <a:pPr marL="1270" indent="0">
              <a:lnSpc>
                <a:spcPct val="70000"/>
              </a:lnSpc>
              <a:spcBef>
                <a:spcPts val="0"/>
              </a:spcBef>
              <a:buNone/>
            </a:pPr>
            <a:endParaRPr lang="zh-CN" altLang="en-US" dirty="0">
              <a:latin typeface="Calibri" panose="020F0502020204030204" charset="0"/>
              <a:cs typeface="Calibri" panose="020F0502020204030204" charset="0"/>
            </a:endParaRPr>
          </a:p>
          <a:p>
            <a:pPr marL="1270" indent="0">
              <a:lnSpc>
                <a:spcPct val="70000"/>
              </a:lnSpc>
              <a:buNone/>
            </a:pPr>
            <a:r>
              <a:rPr lang="en-GB" altLang="zh-CN" dirty="0">
                <a:latin typeface="Calibri" panose="020F0502020204030204" charset="0"/>
                <a:cs typeface="Calibri" panose="020F0502020204030204" charset="0"/>
              </a:rPr>
              <a:t>      2) bring me a rose                        7) deny her nothing</a:t>
            </a:r>
            <a:endParaRPr lang="en-GB" altLang="zh-CN" dirty="0">
              <a:latin typeface="Calibri" panose="020F0502020204030204" charset="0"/>
              <a:cs typeface="Calibri" panose="020F0502020204030204" charset="0"/>
            </a:endParaRPr>
          </a:p>
          <a:p>
            <a:pPr marL="1270" indent="0">
              <a:lnSpc>
                <a:spcPct val="70000"/>
              </a:lnSpc>
              <a:spcBef>
                <a:spcPts val="0"/>
              </a:spcBef>
              <a:buNone/>
            </a:pPr>
            <a:r>
              <a:rPr lang="en-US" altLang="zh-CN" dirty="0">
                <a:latin typeface="Calibri" panose="020F0502020204030204" charset="0"/>
                <a:cs typeface="Calibri" panose="020F0502020204030204" charset="0"/>
              </a:rPr>
              <a:t> </a:t>
            </a:r>
            <a:endParaRPr lang="zh-CN" altLang="en-US" dirty="0">
              <a:latin typeface="Calibri" panose="020F0502020204030204" charset="0"/>
              <a:cs typeface="Calibri" panose="020F0502020204030204" charset="0"/>
            </a:endParaRPr>
          </a:p>
          <a:p>
            <a:pPr marL="1270" indent="0">
              <a:lnSpc>
                <a:spcPct val="70000"/>
              </a:lnSpc>
              <a:buNone/>
            </a:pPr>
            <a:r>
              <a:rPr lang="en-GB" altLang="zh-CN" dirty="0">
                <a:latin typeface="Calibri" panose="020F0502020204030204" charset="0"/>
                <a:cs typeface="Calibri" panose="020F0502020204030204" charset="0"/>
              </a:rPr>
              <a:t>      3) buy her a book                         8) spare me a few minutes</a:t>
            </a:r>
            <a:endParaRPr lang="en-GB" altLang="zh-CN" dirty="0">
              <a:latin typeface="Calibri" panose="020F0502020204030204" charset="0"/>
              <a:cs typeface="Calibri" panose="020F0502020204030204" charset="0"/>
            </a:endParaRPr>
          </a:p>
          <a:p>
            <a:pPr marL="1270" indent="0">
              <a:lnSpc>
                <a:spcPct val="70000"/>
              </a:lnSpc>
              <a:spcBef>
                <a:spcPts val="0"/>
              </a:spcBef>
              <a:buNone/>
            </a:pPr>
            <a:endParaRPr lang="zh-CN" altLang="en-US" dirty="0">
              <a:latin typeface="Calibri" panose="020F0502020204030204" charset="0"/>
              <a:cs typeface="Calibri" panose="020F0502020204030204" charset="0"/>
            </a:endParaRPr>
          </a:p>
          <a:p>
            <a:pPr marL="1270" indent="0">
              <a:lnSpc>
                <a:spcPct val="70000"/>
              </a:lnSpc>
              <a:buNone/>
            </a:pPr>
            <a:r>
              <a:rPr lang="en-GB" altLang="zh-CN" dirty="0">
                <a:latin typeface="Calibri" panose="020F0502020204030204" charset="0"/>
                <a:cs typeface="Calibri" panose="020F0502020204030204" charset="0"/>
              </a:rPr>
              <a:t>      4) write her a letter                      9) cook us a wonderful meal</a:t>
            </a:r>
            <a:endParaRPr lang="en-GB" altLang="zh-CN" dirty="0">
              <a:latin typeface="Calibri" panose="020F0502020204030204" charset="0"/>
              <a:cs typeface="Calibri" panose="020F0502020204030204" charset="0"/>
            </a:endParaRPr>
          </a:p>
          <a:p>
            <a:pPr marL="1270" indent="0">
              <a:lnSpc>
                <a:spcPct val="70000"/>
              </a:lnSpc>
              <a:spcBef>
                <a:spcPts val="0"/>
              </a:spcBef>
              <a:buNone/>
            </a:pPr>
            <a:r>
              <a:rPr lang="en-GB" altLang="zh-CN" dirty="0">
                <a:latin typeface="Calibri" panose="020F0502020204030204" charset="0"/>
                <a:cs typeface="Calibri" panose="020F0502020204030204" charset="0"/>
              </a:rPr>
              <a:t> </a:t>
            </a:r>
            <a:endParaRPr lang="en-GB" altLang="zh-CN" dirty="0">
              <a:latin typeface="Calibri" panose="020F0502020204030204" charset="0"/>
              <a:cs typeface="Calibri" panose="020F0502020204030204" charset="0"/>
            </a:endParaRPr>
          </a:p>
          <a:p>
            <a:pPr marL="1270" indent="0">
              <a:lnSpc>
                <a:spcPct val="70000"/>
              </a:lnSpc>
              <a:buNone/>
            </a:pPr>
            <a:r>
              <a:rPr lang="en-GB" altLang="zh-CN" dirty="0">
                <a:latin typeface="Calibri" panose="020F0502020204030204" charset="0"/>
                <a:cs typeface="Calibri" panose="020F0502020204030204" charset="0"/>
              </a:rPr>
              <a:t>      5) pass me the salt                       10) get me a new pair of shoes</a:t>
            </a:r>
            <a:endParaRPr lang="zh-CN" altLang="en-US" dirty="0">
              <a:latin typeface="Calibri" panose="020F0502020204030204" charset="0"/>
              <a:cs typeface="Calibri" panose="020F0502020204030204" charset="0"/>
            </a:endParaRPr>
          </a:p>
          <a:p>
            <a:pPr marL="1270" indent="0">
              <a:buNone/>
            </a:pPr>
            <a:endParaRPr lang="en-US" altLang="zh-CN" spc="-100" dirty="0">
              <a:solidFill>
                <a:schemeClr val="accent2">
                  <a:lumMod val="75000"/>
                </a:schemeClr>
              </a:solidFill>
              <a:latin typeface="Calibri" panose="020F0502020204030204"/>
              <a:ea typeface="宋体" panose="02010600030101010101" pitchFamily="2" charset="-122"/>
            </a:endParaRPr>
          </a:p>
        </p:txBody>
      </p:sp>
      <p:pic>
        <p:nvPicPr>
          <p:cNvPr id="27" name="图片 26">
            <a:hlinkClick r:id="rId2" action="ppaction://hlinksldjump"/>
          </p:cNvPr>
          <p:cNvPicPr>
            <a:picLocks noChangeAspect="1"/>
          </p:cNvPicPr>
          <p:nvPr/>
        </p:nvPicPr>
        <p:blipFill>
          <a:blip r:embed="rId4">
            <a:extLst>
              <a:ext uri="{28A0092B-C50C-407E-A947-70E740481C1C}">
                <a14:useLocalDpi xmlns:a14="http://schemas.microsoft.com/office/drawing/2010/main" val="0"/>
              </a:ext>
            </a:extLst>
          </a:blip>
          <a:srcRect t="18378" b="31548"/>
          <a:stretch>
            <a:fillRect/>
          </a:stretch>
        </p:blipFill>
        <p:spPr>
          <a:xfrm>
            <a:off x="10627995" y="160020"/>
            <a:ext cx="524510" cy="427355"/>
          </a:xfrm>
          <a:prstGeom prst="rect">
            <a:avLst/>
          </a:prstGeom>
        </p:spPr>
      </p:pic>
      <p:sp>
        <p:nvSpPr>
          <p:cNvPr id="21" name="文本框 20"/>
          <p:cNvSpPr txBox="1"/>
          <p:nvPr/>
        </p:nvSpPr>
        <p:spPr>
          <a:xfrm>
            <a:off x="1051997" y="2483440"/>
            <a:ext cx="2646878" cy="461665"/>
          </a:xfrm>
          <a:prstGeom prst="rect">
            <a:avLst/>
          </a:prstGeom>
          <a:noFill/>
        </p:spPr>
        <p:txBody>
          <a:bodyPr wrap="none" rtlCol="0">
            <a:spAutoFit/>
          </a:bodyPr>
          <a:lstStyle/>
          <a:p>
            <a:pPr eaLnBrk="0" fontAlgn="base" hangingPunct="0">
              <a:spcBef>
                <a:spcPct val="0"/>
              </a:spcBef>
              <a:spcAft>
                <a:spcPct val="0"/>
              </a:spcAft>
            </a:pPr>
            <a:r>
              <a:rPr lang="zh-CN" altLang="en-US" sz="2400" dirty="0">
                <a:solidFill>
                  <a:srgbClr val="C00000"/>
                </a:solidFill>
                <a:latin typeface="Calibri" panose="020F0502020204030204" charset="0"/>
                <a:ea typeface="宋体" panose="02010600030101010101" pitchFamily="2" charset="-122"/>
              </a:rPr>
              <a:t>给我们唱一首</a:t>
            </a:r>
            <a:r>
              <a:rPr lang="en-US" altLang="zh-CN" sz="2400" dirty="0">
                <a:solidFill>
                  <a:srgbClr val="C00000"/>
                </a:solidFill>
                <a:latin typeface="宋体" panose="02010600030101010101" pitchFamily="2" charset="-122"/>
                <a:ea typeface="宋体" panose="02010600030101010101" pitchFamily="2" charset="-122"/>
              </a:rPr>
              <a:t>(</a:t>
            </a:r>
            <a:r>
              <a:rPr lang="zh-CN" altLang="en-US" sz="2400" dirty="0">
                <a:solidFill>
                  <a:srgbClr val="C00000"/>
                </a:solidFill>
                <a:latin typeface="宋体" panose="02010600030101010101" pitchFamily="2" charset="-122"/>
                <a:ea typeface="宋体" panose="02010600030101010101" pitchFamily="2" charset="-122"/>
              </a:rPr>
              <a:t>歌</a:t>
            </a:r>
            <a:r>
              <a:rPr lang="en-US" altLang="zh-CN" sz="2400" dirty="0">
                <a:solidFill>
                  <a:srgbClr val="C00000"/>
                </a:solidFill>
                <a:latin typeface="宋体" panose="02010600030101010101" pitchFamily="2" charset="-122"/>
                <a:ea typeface="宋体" panose="02010600030101010101" pitchFamily="2" charset="-122"/>
              </a:rPr>
              <a:t>)</a:t>
            </a:r>
            <a:endParaRPr lang="zh-CN" altLang="en-US" sz="2400" dirty="0">
              <a:solidFill>
                <a:srgbClr val="C00000"/>
              </a:solidFill>
              <a:latin typeface="宋体" panose="02010600030101010101" pitchFamily="2" charset="-122"/>
              <a:ea typeface="宋体" panose="02010600030101010101" pitchFamily="2" charset="-122"/>
            </a:endParaRPr>
          </a:p>
        </p:txBody>
      </p:sp>
      <p:sp>
        <p:nvSpPr>
          <p:cNvPr id="25" name="文本框 24"/>
          <p:cNvSpPr txBox="1"/>
          <p:nvPr/>
        </p:nvSpPr>
        <p:spPr>
          <a:xfrm>
            <a:off x="1061544" y="3195618"/>
            <a:ext cx="3354069" cy="461665"/>
          </a:xfrm>
          <a:prstGeom prst="rect">
            <a:avLst/>
          </a:prstGeom>
          <a:noFill/>
        </p:spPr>
        <p:txBody>
          <a:bodyPr wrap="square" rtlCol="0">
            <a:spAutoFit/>
          </a:bodyPr>
          <a:lstStyle/>
          <a:p>
            <a:pPr eaLnBrk="0" fontAlgn="base" hangingPunct="0">
              <a:spcBef>
                <a:spcPct val="0"/>
              </a:spcBef>
              <a:spcAft>
                <a:spcPct val="0"/>
              </a:spcAft>
            </a:pPr>
            <a:r>
              <a:rPr lang="zh-CN" altLang="en-US" sz="2400" dirty="0">
                <a:solidFill>
                  <a:srgbClr val="C00000"/>
                </a:solidFill>
                <a:latin typeface="Calibri" panose="020F0502020204030204" charset="0"/>
                <a:ea typeface="宋体" panose="02010600030101010101" pitchFamily="2" charset="-122"/>
              </a:rPr>
              <a:t>给我带一朵玫瑰花来</a:t>
            </a:r>
            <a:endParaRPr lang="zh-CN" altLang="en-US" sz="2400" dirty="0">
              <a:solidFill>
                <a:srgbClr val="C00000"/>
              </a:solidFill>
              <a:latin typeface="Calibri" panose="020F0502020204030204" charset="0"/>
              <a:ea typeface="宋体" panose="02010600030101010101" pitchFamily="2" charset="-122"/>
            </a:endParaRPr>
          </a:p>
        </p:txBody>
      </p:sp>
      <p:sp>
        <p:nvSpPr>
          <p:cNvPr id="28" name="文本框 27"/>
          <p:cNvSpPr txBox="1"/>
          <p:nvPr/>
        </p:nvSpPr>
        <p:spPr>
          <a:xfrm>
            <a:off x="1062549" y="3919963"/>
            <a:ext cx="1723549" cy="461665"/>
          </a:xfrm>
          <a:prstGeom prst="rect">
            <a:avLst/>
          </a:prstGeom>
          <a:noFill/>
        </p:spPr>
        <p:txBody>
          <a:bodyPr wrap="none" rtlCol="0">
            <a:spAutoFit/>
          </a:bodyPr>
          <a:lstStyle/>
          <a:p>
            <a:pPr eaLnBrk="0" fontAlgn="base" hangingPunct="0">
              <a:spcBef>
                <a:spcPct val="0"/>
              </a:spcBef>
              <a:spcAft>
                <a:spcPct val="0"/>
              </a:spcAft>
            </a:pPr>
            <a:r>
              <a:rPr lang="zh-CN" altLang="en-US" sz="2400" dirty="0">
                <a:solidFill>
                  <a:srgbClr val="C00000"/>
                </a:solidFill>
                <a:latin typeface="Calibri" panose="020F0502020204030204" charset="0"/>
                <a:ea typeface="宋体" panose="02010600030101010101" pitchFamily="2" charset="-122"/>
              </a:rPr>
              <a:t>给她买本书</a:t>
            </a:r>
            <a:endParaRPr lang="zh-CN" altLang="en-US" sz="2400" dirty="0">
              <a:solidFill>
                <a:srgbClr val="C00000"/>
              </a:solidFill>
              <a:latin typeface="Calibri" panose="020F0502020204030204" charset="0"/>
              <a:ea typeface="宋体" panose="02010600030101010101" pitchFamily="2" charset="-122"/>
            </a:endParaRPr>
          </a:p>
        </p:txBody>
      </p:sp>
      <p:sp>
        <p:nvSpPr>
          <p:cNvPr id="29" name="文本框 28"/>
          <p:cNvSpPr txBox="1"/>
          <p:nvPr/>
        </p:nvSpPr>
        <p:spPr>
          <a:xfrm>
            <a:off x="1051997" y="4653454"/>
            <a:ext cx="1723549" cy="461665"/>
          </a:xfrm>
          <a:prstGeom prst="rect">
            <a:avLst/>
          </a:prstGeom>
          <a:noFill/>
        </p:spPr>
        <p:txBody>
          <a:bodyPr wrap="none" rtlCol="0">
            <a:spAutoFit/>
          </a:bodyPr>
          <a:lstStyle/>
          <a:p>
            <a:pPr eaLnBrk="0" fontAlgn="base" hangingPunct="0">
              <a:spcBef>
                <a:spcPct val="0"/>
              </a:spcBef>
              <a:spcAft>
                <a:spcPct val="0"/>
              </a:spcAft>
            </a:pPr>
            <a:r>
              <a:rPr lang="zh-CN" altLang="en-US" sz="2400" dirty="0">
                <a:solidFill>
                  <a:srgbClr val="C00000"/>
                </a:solidFill>
                <a:latin typeface="Calibri" panose="020F0502020204030204" charset="0"/>
                <a:ea typeface="宋体" panose="02010600030101010101" pitchFamily="2" charset="-122"/>
              </a:rPr>
              <a:t>写封信给她</a:t>
            </a:r>
            <a:endParaRPr lang="zh-CN" altLang="en-US" sz="2400" dirty="0">
              <a:solidFill>
                <a:srgbClr val="C00000"/>
              </a:solidFill>
              <a:latin typeface="Calibri" panose="020F0502020204030204" charset="0"/>
              <a:ea typeface="宋体" panose="02010600030101010101" pitchFamily="2" charset="-122"/>
            </a:endParaRPr>
          </a:p>
        </p:txBody>
      </p:sp>
      <p:sp>
        <p:nvSpPr>
          <p:cNvPr id="30" name="文本框 29"/>
          <p:cNvSpPr txBox="1"/>
          <p:nvPr/>
        </p:nvSpPr>
        <p:spPr>
          <a:xfrm>
            <a:off x="1062549" y="5362156"/>
            <a:ext cx="1723549" cy="461665"/>
          </a:xfrm>
          <a:prstGeom prst="rect">
            <a:avLst/>
          </a:prstGeom>
          <a:noFill/>
        </p:spPr>
        <p:txBody>
          <a:bodyPr wrap="none" rtlCol="0">
            <a:spAutoFit/>
          </a:bodyPr>
          <a:lstStyle/>
          <a:p>
            <a:pPr eaLnBrk="0" fontAlgn="base" hangingPunct="0">
              <a:spcBef>
                <a:spcPct val="0"/>
              </a:spcBef>
              <a:spcAft>
                <a:spcPct val="0"/>
              </a:spcAft>
            </a:pPr>
            <a:r>
              <a:rPr lang="zh-CN" altLang="en-US" sz="2400" dirty="0">
                <a:solidFill>
                  <a:srgbClr val="C00000"/>
                </a:solidFill>
                <a:latin typeface="Calibri" panose="020F0502020204030204" charset="0"/>
                <a:ea typeface="宋体" panose="02010600030101010101" pitchFamily="2" charset="-122"/>
              </a:rPr>
              <a:t>把盐递给我</a:t>
            </a:r>
            <a:endParaRPr lang="zh-CN" altLang="en-US" sz="2400" dirty="0">
              <a:solidFill>
                <a:srgbClr val="C00000"/>
              </a:solidFill>
              <a:latin typeface="Calibri" panose="020F0502020204030204" charset="0"/>
              <a:ea typeface="宋体" panose="02010600030101010101" pitchFamily="2" charset="-122"/>
            </a:endParaRPr>
          </a:p>
        </p:txBody>
      </p:sp>
      <p:sp>
        <p:nvSpPr>
          <p:cNvPr id="31" name="文本框 30"/>
          <p:cNvSpPr txBox="1"/>
          <p:nvPr/>
        </p:nvSpPr>
        <p:spPr>
          <a:xfrm>
            <a:off x="5661905" y="2507921"/>
            <a:ext cx="2339102" cy="461665"/>
          </a:xfrm>
          <a:prstGeom prst="rect">
            <a:avLst/>
          </a:prstGeom>
          <a:noFill/>
        </p:spPr>
        <p:txBody>
          <a:bodyPr wrap="none" rtlCol="0">
            <a:spAutoFit/>
          </a:bodyPr>
          <a:lstStyle/>
          <a:p>
            <a:pPr eaLnBrk="0" fontAlgn="base" hangingPunct="0">
              <a:spcBef>
                <a:spcPct val="0"/>
              </a:spcBef>
              <a:spcAft>
                <a:spcPct val="0"/>
              </a:spcAft>
            </a:pPr>
            <a:r>
              <a:rPr lang="zh-CN" altLang="en-US" sz="2400" dirty="0">
                <a:solidFill>
                  <a:srgbClr val="C00000"/>
                </a:solidFill>
                <a:latin typeface="Calibri" panose="020F0502020204030204" charset="0"/>
                <a:ea typeface="宋体" panose="02010600030101010101" pitchFamily="2" charset="-122"/>
              </a:rPr>
              <a:t>给我点一杯咖啡</a:t>
            </a:r>
            <a:endParaRPr lang="zh-CN" altLang="en-US" sz="2400" dirty="0">
              <a:solidFill>
                <a:srgbClr val="C00000"/>
              </a:solidFill>
              <a:latin typeface="Calibri" panose="020F0502020204030204" charset="0"/>
              <a:ea typeface="宋体" panose="02010600030101010101" pitchFamily="2" charset="-122"/>
            </a:endParaRPr>
          </a:p>
        </p:txBody>
      </p:sp>
      <p:sp>
        <p:nvSpPr>
          <p:cNvPr id="32" name="文本框 31"/>
          <p:cNvSpPr txBox="1"/>
          <p:nvPr/>
        </p:nvSpPr>
        <p:spPr>
          <a:xfrm>
            <a:off x="5661905" y="3203305"/>
            <a:ext cx="5082275" cy="461665"/>
          </a:xfrm>
          <a:prstGeom prst="rect">
            <a:avLst/>
          </a:prstGeom>
          <a:noFill/>
        </p:spPr>
        <p:txBody>
          <a:bodyPr wrap="square" rtlCol="0">
            <a:spAutoFit/>
          </a:bodyPr>
          <a:lstStyle/>
          <a:p>
            <a:pPr eaLnBrk="0" fontAlgn="base" hangingPunct="0">
              <a:spcBef>
                <a:spcPct val="0"/>
              </a:spcBef>
              <a:spcAft>
                <a:spcPct val="0"/>
              </a:spcAft>
            </a:pPr>
            <a:r>
              <a:rPr lang="zh-CN" altLang="en-US" sz="2400" dirty="0">
                <a:solidFill>
                  <a:srgbClr val="C00000"/>
                </a:solidFill>
                <a:latin typeface="Calibri" panose="020F0502020204030204" charset="0"/>
                <a:ea typeface="宋体" panose="02010600030101010101" pitchFamily="2" charset="-122"/>
              </a:rPr>
              <a:t>她要什么就给什么，从不拒绝她</a:t>
            </a:r>
            <a:endParaRPr lang="zh-CN" altLang="en-US" sz="2400" dirty="0">
              <a:solidFill>
                <a:srgbClr val="C00000"/>
              </a:solidFill>
              <a:latin typeface="Calibri" panose="020F0502020204030204" charset="0"/>
              <a:ea typeface="宋体" panose="02010600030101010101" pitchFamily="2" charset="-122"/>
            </a:endParaRPr>
          </a:p>
        </p:txBody>
      </p:sp>
      <p:sp>
        <p:nvSpPr>
          <p:cNvPr id="33" name="文本框 32"/>
          <p:cNvSpPr txBox="1"/>
          <p:nvPr/>
        </p:nvSpPr>
        <p:spPr>
          <a:xfrm>
            <a:off x="5717807" y="3924347"/>
            <a:ext cx="2973938" cy="461665"/>
          </a:xfrm>
          <a:prstGeom prst="rect">
            <a:avLst/>
          </a:prstGeom>
          <a:noFill/>
        </p:spPr>
        <p:txBody>
          <a:bodyPr wrap="square" rtlCol="0">
            <a:spAutoFit/>
          </a:bodyPr>
          <a:lstStyle/>
          <a:p>
            <a:pPr eaLnBrk="0" fontAlgn="base" hangingPunct="0">
              <a:spcBef>
                <a:spcPct val="0"/>
              </a:spcBef>
              <a:spcAft>
                <a:spcPct val="0"/>
              </a:spcAft>
            </a:pPr>
            <a:r>
              <a:rPr lang="zh-CN" altLang="en-US" sz="2400" dirty="0">
                <a:solidFill>
                  <a:srgbClr val="C00000"/>
                </a:solidFill>
                <a:latin typeface="Calibri" panose="020F0502020204030204" charset="0"/>
                <a:ea typeface="宋体" panose="02010600030101010101" pitchFamily="2" charset="-122"/>
              </a:rPr>
              <a:t>给我几分钟时间</a:t>
            </a:r>
            <a:endParaRPr lang="zh-CN" altLang="en-US" sz="2400" dirty="0">
              <a:solidFill>
                <a:srgbClr val="C00000"/>
              </a:solidFill>
              <a:latin typeface="Calibri" panose="020F0502020204030204" charset="0"/>
              <a:ea typeface="宋体" panose="02010600030101010101" pitchFamily="2" charset="-122"/>
            </a:endParaRPr>
          </a:p>
        </p:txBody>
      </p:sp>
      <p:sp>
        <p:nvSpPr>
          <p:cNvPr id="34" name="文本框 33"/>
          <p:cNvSpPr txBox="1"/>
          <p:nvPr/>
        </p:nvSpPr>
        <p:spPr>
          <a:xfrm>
            <a:off x="5735154" y="4654642"/>
            <a:ext cx="3233534" cy="461665"/>
          </a:xfrm>
          <a:prstGeom prst="rect">
            <a:avLst/>
          </a:prstGeom>
          <a:noFill/>
        </p:spPr>
        <p:txBody>
          <a:bodyPr wrap="square" rtlCol="0">
            <a:spAutoFit/>
          </a:bodyPr>
          <a:lstStyle/>
          <a:p>
            <a:pPr eaLnBrk="0" fontAlgn="base" hangingPunct="0">
              <a:spcBef>
                <a:spcPct val="0"/>
              </a:spcBef>
              <a:spcAft>
                <a:spcPct val="0"/>
              </a:spcAft>
            </a:pPr>
            <a:r>
              <a:rPr lang="zh-CN" altLang="en-US" sz="2400" dirty="0">
                <a:solidFill>
                  <a:srgbClr val="C00000"/>
                </a:solidFill>
                <a:latin typeface="Calibri" panose="020F0502020204030204" charset="0"/>
                <a:ea typeface="宋体" panose="02010600030101010101" pitchFamily="2" charset="-122"/>
              </a:rPr>
              <a:t>为我们做一顿美餐</a:t>
            </a:r>
            <a:endParaRPr lang="zh-CN" altLang="en-US" sz="2400" dirty="0">
              <a:solidFill>
                <a:srgbClr val="C00000"/>
              </a:solidFill>
              <a:latin typeface="Calibri" panose="020F0502020204030204" charset="0"/>
              <a:ea typeface="宋体" panose="02010600030101010101" pitchFamily="2" charset="-122"/>
            </a:endParaRPr>
          </a:p>
        </p:txBody>
      </p:sp>
      <p:sp>
        <p:nvSpPr>
          <p:cNvPr id="35" name="文本框 34"/>
          <p:cNvSpPr txBox="1"/>
          <p:nvPr/>
        </p:nvSpPr>
        <p:spPr>
          <a:xfrm>
            <a:off x="5717807" y="5427484"/>
            <a:ext cx="3233534" cy="461665"/>
          </a:xfrm>
          <a:prstGeom prst="rect">
            <a:avLst/>
          </a:prstGeom>
          <a:noFill/>
        </p:spPr>
        <p:txBody>
          <a:bodyPr wrap="square" rtlCol="0">
            <a:spAutoFit/>
          </a:bodyPr>
          <a:lstStyle/>
          <a:p>
            <a:pPr eaLnBrk="0" fontAlgn="base" hangingPunct="0">
              <a:spcBef>
                <a:spcPct val="0"/>
              </a:spcBef>
              <a:spcAft>
                <a:spcPct val="0"/>
              </a:spcAft>
            </a:pPr>
            <a:r>
              <a:rPr lang="zh-CN" altLang="en-US" sz="2400" dirty="0">
                <a:solidFill>
                  <a:srgbClr val="C00000"/>
                </a:solidFill>
                <a:latin typeface="Calibri" panose="020F0502020204030204" charset="0"/>
                <a:ea typeface="宋体" panose="02010600030101010101" pitchFamily="2" charset="-122"/>
              </a:rPr>
              <a:t>给我弄一双新鞋</a:t>
            </a:r>
            <a:endParaRPr lang="zh-CN" altLang="en-US" sz="2400" dirty="0">
              <a:solidFill>
                <a:srgbClr val="C00000"/>
              </a:solidFill>
              <a:latin typeface="Calibri" panose="020F050202020403020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dissolv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dissolv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dissolv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dissolve">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dissolve">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dissolv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dissolve">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dissolve">
                                      <p:cBhvr>
                                        <p:cTn id="47" dur="500"/>
                                        <p:tgtEl>
                                          <p:spTgt spid="34"/>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dissolve">
                                      <p:cBhvr>
                                        <p:cTn id="5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p:bldP spid="28" grpId="0"/>
      <p:bldP spid="29" grpId="0"/>
      <p:bldP spid="30" grpId="0"/>
      <p:bldP spid="31" grpId="0"/>
      <p:bldP spid="32" grpId="0"/>
      <p:bldP spid="33" grpId="0"/>
      <p:bldP spid="34" grpId="0"/>
      <p:bldP spid="3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100" name="文本框 4"/>
          <p:cNvSpPr txBox="1">
            <a:spLocks noChangeArrowheads="1"/>
          </p:cNvSpPr>
          <p:nvPr/>
        </p:nvSpPr>
        <p:spPr bwMode="auto">
          <a:xfrm>
            <a:off x="184150" y="160338"/>
            <a:ext cx="7029450" cy="461665"/>
          </a:xfrm>
          <a:prstGeom prst="rect">
            <a:avLst/>
          </a:prstGeom>
          <a:noFill/>
          <a:ln w="9525">
            <a:noFill/>
            <a:miter lim="800000"/>
          </a:ln>
          <a:effectLst>
            <a:outerShdw blurRad="50800" dist="38100" dir="5400000" algn="t" rotWithShape="0">
              <a:prstClr val="black">
                <a:alpha val="40000"/>
              </a:prstClr>
            </a:outerShdw>
          </a:effectLst>
        </p:spPr>
        <p:txBody>
          <a:bodyPr wrap="square">
            <a:spAutoFit/>
          </a:bodyPr>
          <a:lstStyle/>
          <a:p>
            <a:r>
              <a:rPr lang="en-US" altLang="zh-CN" sz="2400" dirty="0">
                <a:solidFill>
                  <a:schemeClr val="bg1"/>
                </a:solidFill>
                <a:latin typeface="Arial Black" panose="020B0A04020102020204" pitchFamily="34" charset="0"/>
              </a:rPr>
              <a:t>Exercises · Language Exercises</a:t>
            </a:r>
            <a:endParaRPr lang="en-US" altLang="zh-CN" sz="2400" dirty="0">
              <a:solidFill>
                <a:schemeClr val="bg1"/>
              </a:solidFill>
              <a:latin typeface="Arial Black" panose="020B0A04020102020204" pitchFamily="34" charset="0"/>
            </a:endParaRPr>
          </a:p>
        </p:txBody>
      </p:sp>
      <p:pic>
        <p:nvPicPr>
          <p:cNvPr id="44" name="图片 43">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rcRect l="10347" t="37811" r="43034" b="24326"/>
          <a:stretch>
            <a:fillRect/>
          </a:stretch>
        </p:blipFill>
        <p:spPr>
          <a:xfrm>
            <a:off x="11264265" y="174625"/>
            <a:ext cx="503555" cy="454660"/>
          </a:xfrm>
          <a:prstGeom prst="rect">
            <a:avLst/>
          </a:prstGeom>
        </p:spPr>
      </p:pic>
      <p:sp>
        <p:nvSpPr>
          <p:cNvPr id="46" name="内容占位符 2"/>
          <p:cNvSpPr>
            <a:spLocks noGrp="1"/>
          </p:cNvSpPr>
          <p:nvPr/>
        </p:nvSpPr>
        <p:spPr>
          <a:xfrm>
            <a:off x="244475" y="881380"/>
            <a:ext cx="11683822" cy="5629275"/>
          </a:xfrm>
          <a:prstGeom prst="rect">
            <a:avLst/>
          </a:prstGeom>
          <a:noFill/>
          <a:ln w="9525">
            <a:noFill/>
            <a:miter lim="800000"/>
          </a:ln>
        </p:spPr>
        <p:txBody>
          <a:bodyPr vert="horz" wrap="square" lIns="91440" tIns="45720" rIns="91440" bIns="45720" numCol="1" anchor="t" anchorCtr="0" compatLnSpc="1"/>
          <a:lstStyle>
            <a:lvl1pPr marL="228600" indent="-22733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733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733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733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733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52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985" indent="-514985" algn="just" eaLnBrk="1" hangingPunct="1">
              <a:spcBef>
                <a:spcPts val="300"/>
              </a:spcBef>
              <a:buAutoNum type="arabicPeriod" startAt="4"/>
              <a:defRPr/>
            </a:pPr>
            <a:r>
              <a:rPr lang="en-US" altLang="zh-CN" b="1" dirty="0">
                <a:solidFill>
                  <a:schemeClr val="accent2">
                    <a:lumMod val="75000"/>
                  </a:schemeClr>
                </a:solidFill>
                <a:latin typeface="Calibri" panose="020F0502020204030204"/>
                <a:ea typeface="宋体" panose="02010600030101010101" pitchFamily="2" charset="-122"/>
              </a:rPr>
              <a:t>Translate the following expressions, paying attention to the verb pattern V.+ I.O.+ D.O.</a:t>
            </a:r>
            <a:endParaRPr lang="en-US" altLang="zh-CN" b="1" dirty="0">
              <a:solidFill>
                <a:schemeClr val="accent2">
                  <a:lumMod val="75000"/>
                </a:schemeClr>
              </a:solidFill>
              <a:latin typeface="Calibri" panose="020F0502020204030204"/>
              <a:ea typeface="宋体" panose="02010600030101010101" pitchFamily="2" charset="-122"/>
            </a:endParaRPr>
          </a:p>
          <a:p>
            <a:pPr marL="0" indent="0" algn="just" eaLnBrk="1" hangingPunct="1">
              <a:spcBef>
                <a:spcPts val="300"/>
              </a:spcBef>
              <a:buNone/>
              <a:defRPr/>
            </a:pPr>
            <a:r>
              <a:rPr lang="zh-CN" altLang="en-US" b="1" dirty="0">
                <a:latin typeface="Calibri" panose="020F0502020204030204"/>
                <a:ea typeface="宋体" panose="02010600030101010101" pitchFamily="2" charset="-122"/>
              </a:rPr>
              <a:t>     </a:t>
            </a:r>
            <a:r>
              <a:rPr lang="en-US" altLang="zh-CN" b="1" dirty="0">
                <a:latin typeface="Calibri" panose="020F0502020204030204"/>
                <a:ea typeface="宋体" panose="02010600030101010101" pitchFamily="2" charset="-122"/>
              </a:rPr>
              <a:t> </a:t>
            </a:r>
            <a:r>
              <a:rPr lang="en-US" altLang="zh-CN" b="1" dirty="0">
                <a:solidFill>
                  <a:schemeClr val="accent2">
                    <a:lumMod val="75000"/>
                  </a:schemeClr>
                </a:solidFill>
                <a:latin typeface="Calibri" panose="020F0502020204030204"/>
                <a:ea typeface="宋体" panose="02010600030101010101" pitchFamily="2" charset="-122"/>
              </a:rPr>
              <a:t>Into English </a:t>
            </a:r>
            <a:endParaRPr lang="en-US" altLang="zh-CN" b="1" dirty="0">
              <a:solidFill>
                <a:schemeClr val="accent2">
                  <a:lumMod val="75000"/>
                </a:schemeClr>
              </a:solidFill>
              <a:latin typeface="Calibri" panose="020F0502020204030204"/>
              <a:ea typeface="宋体" panose="02010600030101010101" pitchFamily="2" charset="-122"/>
            </a:endParaRPr>
          </a:p>
          <a:p>
            <a:pPr marL="0" indent="0" algn="just" eaLnBrk="1" hangingPunct="1">
              <a:spcBef>
                <a:spcPts val="300"/>
              </a:spcBef>
              <a:buNone/>
              <a:defRPr/>
            </a:pPr>
            <a:r>
              <a:rPr lang="en-US" altLang="zh-CN" sz="2400" b="1" dirty="0">
                <a:solidFill>
                  <a:schemeClr val="accent2">
                    <a:lumMod val="75000"/>
                  </a:schemeClr>
                </a:solidFill>
                <a:latin typeface="Calibri" panose="020F0502020204030204"/>
                <a:ea typeface="宋体" panose="02010600030101010101" pitchFamily="2" charset="-122"/>
              </a:rPr>
              <a:t>      </a:t>
            </a:r>
            <a:r>
              <a:rPr lang="en-US" altLang="zh-CN" sz="2400" dirty="0">
                <a:latin typeface="宋体" panose="02010600030101010101" pitchFamily="2" charset="-122"/>
                <a:ea typeface="宋体" panose="02010600030101010101" pitchFamily="2" charset="-122"/>
              </a:rPr>
              <a:t>1) </a:t>
            </a:r>
            <a:r>
              <a:rPr lang="zh-CN" altLang="zh-CN" sz="2400" dirty="0">
                <a:latin typeface="宋体" panose="02010600030101010101" pitchFamily="2" charset="-122"/>
                <a:ea typeface="宋体" panose="02010600030101010101" pitchFamily="2" charset="-122"/>
              </a:rPr>
              <a:t>为我省很多时间 </a:t>
            </a:r>
            <a:r>
              <a:rPr lang="en-US" altLang="zh-CN" dirty="0">
                <a:solidFill>
                  <a:schemeClr val="accent2">
                    <a:lumMod val="75000"/>
                  </a:schemeClr>
                </a:solidFill>
                <a:latin typeface="Calibri" panose="020F0502020204030204"/>
                <a:ea typeface="宋体" panose="02010600030101010101" pitchFamily="2" charset="-122"/>
              </a:rPr>
              <a:t>(save)</a:t>
            </a:r>
            <a:r>
              <a:rPr lang="en-US" altLang="zh-CN" sz="2400" dirty="0">
                <a:solidFill>
                  <a:schemeClr val="accent2">
                    <a:lumMod val="75000"/>
                  </a:schemeClr>
                </a:solidFill>
                <a:latin typeface="Calibri" panose="020F0502020204030204"/>
                <a:ea typeface="宋体" panose="02010600030101010101" pitchFamily="2" charset="-122"/>
              </a:rPr>
              <a:t>                    </a:t>
            </a:r>
            <a:r>
              <a:rPr lang="en-US" altLang="zh-CN" sz="2400" dirty="0">
                <a:latin typeface="宋体" panose="02010600030101010101" pitchFamily="2" charset="-122"/>
                <a:ea typeface="宋体" panose="02010600030101010101" pitchFamily="2" charset="-122"/>
              </a:rPr>
              <a:t>6) </a:t>
            </a:r>
            <a:r>
              <a:rPr lang="zh-CN" altLang="en-US" sz="2400" dirty="0">
                <a:latin typeface="Calibri" panose="020F0502020204030204"/>
                <a:ea typeface="宋体" panose="02010600030101010101" pitchFamily="2" charset="-122"/>
              </a:rPr>
              <a:t>为他们造一间漂亮的房子</a:t>
            </a:r>
            <a:r>
              <a:rPr lang="en-US" altLang="zh-CN" dirty="0">
                <a:solidFill>
                  <a:schemeClr val="accent2">
                    <a:lumMod val="75000"/>
                  </a:schemeClr>
                </a:solidFill>
                <a:latin typeface="Calibri" panose="020F0502020204030204"/>
                <a:ea typeface="宋体" panose="02010600030101010101" pitchFamily="2" charset="-122"/>
              </a:rPr>
              <a:t>(build) </a:t>
            </a:r>
            <a:endParaRPr lang="en-US" altLang="zh-CN" dirty="0">
              <a:solidFill>
                <a:schemeClr val="accent2">
                  <a:lumMod val="75000"/>
                </a:schemeClr>
              </a:solidFill>
              <a:latin typeface="Calibri" panose="020F0502020204030204"/>
              <a:ea typeface="宋体" panose="02010600030101010101" pitchFamily="2" charset="-122"/>
            </a:endParaRPr>
          </a:p>
          <a:p>
            <a:pPr marL="0" indent="0" algn="just" eaLnBrk="1" hangingPunct="1">
              <a:spcBef>
                <a:spcPts val="300"/>
              </a:spcBef>
              <a:buNone/>
              <a:defRPr/>
            </a:pPr>
            <a:endParaRPr lang="en-US" altLang="zh-CN" sz="2400" dirty="0">
              <a:solidFill>
                <a:schemeClr val="accent2">
                  <a:lumMod val="75000"/>
                </a:schemeClr>
              </a:solidFill>
              <a:latin typeface="Calibri" panose="020F0502020204030204"/>
              <a:ea typeface="宋体" panose="02010600030101010101" pitchFamily="2" charset="-122"/>
            </a:endParaRPr>
          </a:p>
          <a:p>
            <a:pPr marL="0" indent="0" algn="just" eaLnBrk="1" hangingPunct="1">
              <a:spcBef>
                <a:spcPts val="300"/>
              </a:spcBef>
              <a:buNone/>
              <a:defRPr/>
            </a:pPr>
            <a:r>
              <a:rPr lang="en-US" altLang="zh-CN" sz="2400" dirty="0">
                <a:latin typeface="宋体" panose="02010600030101010101" pitchFamily="2" charset="-122"/>
                <a:ea typeface="宋体" panose="02010600030101010101" pitchFamily="2" charset="-122"/>
              </a:rPr>
              <a:t>   2) </a:t>
            </a:r>
            <a:r>
              <a:rPr lang="zh-CN" altLang="zh-CN" sz="2400" dirty="0">
                <a:latin typeface="宋体" panose="02010600030101010101" pitchFamily="2" charset="-122"/>
                <a:ea typeface="宋体" panose="02010600030101010101" pitchFamily="2" charset="-122"/>
              </a:rPr>
              <a:t>给你造成了不少麻烦 </a:t>
            </a:r>
            <a:r>
              <a:rPr lang="en-US" altLang="zh-CN" dirty="0">
                <a:solidFill>
                  <a:schemeClr val="accent2">
                    <a:lumMod val="75000"/>
                  </a:schemeClr>
                </a:solidFill>
                <a:latin typeface="Calibri" panose="020F0502020204030204"/>
                <a:ea typeface="宋体" panose="02010600030101010101" pitchFamily="2" charset="-122"/>
              </a:rPr>
              <a:t>(cause)       </a:t>
            </a:r>
            <a:r>
              <a:rPr lang="en-US" altLang="zh-CN" sz="2400" dirty="0">
                <a:latin typeface="宋体" panose="02010600030101010101" pitchFamily="2" charset="-122"/>
                <a:ea typeface="宋体" panose="02010600030101010101" pitchFamily="2" charset="-122"/>
              </a:rPr>
              <a:t>7) </a:t>
            </a:r>
            <a:r>
              <a:rPr lang="zh-CN" altLang="en-US" sz="2400" dirty="0">
                <a:latin typeface="Calibri" panose="020F0502020204030204"/>
                <a:ea typeface="宋体" panose="02010600030101010101" pitchFamily="2" charset="-122"/>
              </a:rPr>
              <a:t>向他付清你所有的债款</a:t>
            </a:r>
            <a:r>
              <a:rPr lang="en-US" altLang="zh-CN" sz="2400" dirty="0">
                <a:latin typeface="Calibri" panose="020F0502020204030204"/>
                <a:ea typeface="宋体" panose="02010600030101010101" pitchFamily="2" charset="-122"/>
              </a:rPr>
              <a:t> </a:t>
            </a:r>
            <a:r>
              <a:rPr lang="en-US" altLang="zh-CN" dirty="0">
                <a:solidFill>
                  <a:schemeClr val="accent2">
                    <a:lumMod val="75000"/>
                  </a:schemeClr>
                </a:solidFill>
                <a:latin typeface="Calibri" panose="020F0502020204030204"/>
                <a:ea typeface="宋体" panose="02010600030101010101" pitchFamily="2" charset="-122"/>
              </a:rPr>
              <a:t>(pay) </a:t>
            </a:r>
            <a:endParaRPr lang="en-US" altLang="zh-CN" dirty="0">
              <a:solidFill>
                <a:schemeClr val="accent2">
                  <a:lumMod val="75000"/>
                </a:schemeClr>
              </a:solidFill>
              <a:latin typeface="Calibri" panose="020F0502020204030204"/>
              <a:ea typeface="宋体" panose="02010600030101010101" pitchFamily="2" charset="-122"/>
            </a:endParaRPr>
          </a:p>
          <a:p>
            <a:pPr marL="0" indent="0" algn="just" eaLnBrk="1" hangingPunct="1">
              <a:spcBef>
                <a:spcPts val="300"/>
              </a:spcBef>
              <a:buNone/>
              <a:defRPr/>
            </a:pPr>
            <a:endParaRPr lang="zh-CN" altLang="zh-CN" sz="2400" dirty="0">
              <a:latin typeface="Calibri" panose="020F0502020204030204"/>
              <a:ea typeface="宋体" panose="02010600030101010101" pitchFamily="2" charset="-122"/>
            </a:endParaRPr>
          </a:p>
          <a:p>
            <a:pPr marL="1270" indent="0" fontAlgn="t">
              <a:spcBef>
                <a:spcPts val="300"/>
              </a:spcBef>
              <a:buNone/>
            </a:pPr>
            <a:r>
              <a:rPr lang="en-US" altLang="zh-CN" sz="2400" dirty="0">
                <a:latin typeface="宋体" panose="02010600030101010101" pitchFamily="2" charset="-122"/>
                <a:ea typeface="宋体" panose="02010600030101010101" pitchFamily="2" charset="-122"/>
              </a:rPr>
              <a:t>   3) </a:t>
            </a:r>
            <a:r>
              <a:rPr lang="zh-CN" altLang="zh-CN" sz="2400" dirty="0">
                <a:latin typeface="宋体" panose="02010600030101010101" pitchFamily="2" charset="-122"/>
                <a:ea typeface="宋体" panose="02010600030101010101" pitchFamily="2" charset="-122"/>
              </a:rPr>
              <a:t>给她留个小条子</a:t>
            </a:r>
            <a:r>
              <a:rPr lang="en-US" altLang="zh-CN" sz="2400" dirty="0">
                <a:latin typeface="宋体" panose="02010600030101010101" pitchFamily="2" charset="-122"/>
                <a:ea typeface="宋体" panose="02010600030101010101" pitchFamily="2" charset="-122"/>
              </a:rPr>
              <a:t> </a:t>
            </a:r>
            <a:r>
              <a:rPr lang="en-US" altLang="zh-CN" dirty="0">
                <a:solidFill>
                  <a:schemeClr val="accent2">
                    <a:lumMod val="75000"/>
                  </a:schemeClr>
                </a:solidFill>
                <a:latin typeface="Calibri" panose="020F0502020204030204"/>
                <a:ea typeface="宋体" panose="02010600030101010101" pitchFamily="2" charset="-122"/>
              </a:rPr>
              <a:t>(leave)                </a:t>
            </a:r>
            <a:r>
              <a:rPr lang="en-US" altLang="zh-CN" sz="2400" dirty="0">
                <a:latin typeface="宋体" panose="02010600030101010101" pitchFamily="2" charset="-122"/>
                <a:ea typeface="宋体" panose="02010600030101010101" pitchFamily="2" charset="-122"/>
              </a:rPr>
              <a:t>8</a:t>
            </a:r>
            <a:r>
              <a:rPr lang="zh-CN" altLang="en-US" sz="2400" dirty="0">
                <a:latin typeface="宋体" panose="02010600030101010101" pitchFamily="2" charset="-122"/>
                <a:ea typeface="宋体" panose="02010600030101010101" pitchFamily="2" charset="-122"/>
              </a:rPr>
              <a:t>）为她找到一条新出路</a:t>
            </a:r>
            <a:r>
              <a:rPr lang="en-US" altLang="zh-CN" sz="2400" dirty="0">
                <a:solidFill>
                  <a:schemeClr val="accent2">
                    <a:lumMod val="75000"/>
                  </a:schemeClr>
                </a:solidFill>
                <a:latin typeface="Calibri" panose="020F0502020204030204"/>
                <a:ea typeface="宋体" panose="02010600030101010101" pitchFamily="2" charset="-122"/>
              </a:rPr>
              <a:t> </a:t>
            </a:r>
            <a:r>
              <a:rPr lang="en-US" altLang="zh-CN" dirty="0">
                <a:solidFill>
                  <a:schemeClr val="accent2">
                    <a:lumMod val="75000"/>
                  </a:schemeClr>
                </a:solidFill>
                <a:latin typeface="Calibri" panose="020F0502020204030204"/>
                <a:ea typeface="宋体" panose="02010600030101010101" pitchFamily="2" charset="-122"/>
              </a:rPr>
              <a:t>(find) </a:t>
            </a:r>
            <a:endParaRPr lang="en-US" altLang="zh-CN" dirty="0">
              <a:solidFill>
                <a:schemeClr val="accent2">
                  <a:lumMod val="75000"/>
                </a:schemeClr>
              </a:solidFill>
              <a:latin typeface="Calibri" panose="020F0502020204030204"/>
              <a:ea typeface="宋体" panose="02010600030101010101" pitchFamily="2" charset="-122"/>
            </a:endParaRPr>
          </a:p>
          <a:p>
            <a:pPr marL="1270" indent="0" fontAlgn="t">
              <a:spcBef>
                <a:spcPts val="300"/>
              </a:spcBef>
              <a:buNone/>
            </a:pPr>
            <a:endParaRPr lang="en-US" altLang="zh-CN" sz="2400" dirty="0">
              <a:solidFill>
                <a:schemeClr val="accent2">
                  <a:lumMod val="75000"/>
                </a:schemeClr>
              </a:solidFill>
              <a:latin typeface="Calibri" panose="020F0502020204030204"/>
              <a:ea typeface="宋体" panose="02010600030101010101" pitchFamily="2" charset="-122"/>
            </a:endParaRPr>
          </a:p>
          <a:p>
            <a:pPr marL="1270" indent="0" fontAlgn="t">
              <a:spcBef>
                <a:spcPts val="300"/>
              </a:spcBef>
              <a:buNone/>
            </a:pPr>
            <a:r>
              <a:rPr lang="en-US" altLang="zh-CN" sz="2400" dirty="0">
                <a:latin typeface="宋体" panose="02010600030101010101" pitchFamily="2" charset="-122"/>
                <a:ea typeface="宋体" panose="02010600030101010101" pitchFamily="2" charset="-122"/>
              </a:rPr>
              <a:t>   4) </a:t>
            </a:r>
            <a:r>
              <a:rPr lang="zh-CN" altLang="zh-CN" sz="2400" dirty="0">
                <a:latin typeface="宋体" panose="02010600030101010101" pitchFamily="2" charset="-122"/>
                <a:ea typeface="宋体" panose="02010600030101010101" pitchFamily="2" charset="-122"/>
              </a:rPr>
              <a:t>答应和我们好好合作</a:t>
            </a:r>
            <a:r>
              <a:rPr lang="zh-CN" altLang="en-US" sz="2400" dirty="0">
                <a:solidFill>
                  <a:schemeClr val="accent2">
                    <a:lumMod val="75000"/>
                  </a:schemeClr>
                </a:solidFill>
                <a:latin typeface="Calibri" panose="020F0502020204030204"/>
                <a:ea typeface="宋体" panose="02010600030101010101" pitchFamily="2" charset="-122"/>
              </a:rPr>
              <a:t> </a:t>
            </a:r>
            <a:r>
              <a:rPr lang="en-US" altLang="zh-CN" dirty="0">
                <a:solidFill>
                  <a:schemeClr val="accent2">
                    <a:lumMod val="75000"/>
                  </a:schemeClr>
                </a:solidFill>
                <a:latin typeface="Calibri" panose="020F0502020204030204"/>
                <a:ea typeface="宋体" panose="02010600030101010101" pitchFamily="2" charset="-122"/>
              </a:rPr>
              <a:t>(promise)</a:t>
            </a:r>
            <a:r>
              <a:rPr lang="en-US" altLang="zh-CN" dirty="0">
                <a:solidFill>
                  <a:schemeClr val="accent2">
                    <a:lumMod val="75000"/>
                  </a:schemeClr>
                </a:solidFill>
                <a:latin typeface="宋体" panose="02010600030101010101" pitchFamily="2" charset="-122"/>
                <a:ea typeface="宋体" panose="02010600030101010101" pitchFamily="2" charset="-122"/>
              </a:rPr>
              <a:t>  </a:t>
            </a:r>
            <a:r>
              <a:rPr lang="en-US" altLang="zh-CN" sz="2400" dirty="0">
                <a:latin typeface="宋体" panose="02010600030101010101" pitchFamily="2" charset="-122"/>
                <a:ea typeface="宋体" panose="02010600030101010101" pitchFamily="2" charset="-122"/>
              </a:rPr>
              <a:t>9</a:t>
            </a:r>
            <a:r>
              <a:rPr lang="zh-CN" altLang="en-US" sz="2400" dirty="0">
                <a:latin typeface="宋体" panose="02010600030101010101" pitchFamily="2" charset="-122"/>
                <a:ea typeface="宋体" panose="02010600030101010101" pitchFamily="2" charset="-122"/>
              </a:rPr>
              <a:t>）把他的新车借给我</a:t>
            </a:r>
            <a:r>
              <a:rPr lang="en-US" altLang="zh-CN" sz="2400" dirty="0">
                <a:latin typeface="宋体" panose="02010600030101010101" pitchFamily="2" charset="-122"/>
                <a:ea typeface="宋体" panose="02010600030101010101" pitchFamily="2" charset="-122"/>
              </a:rPr>
              <a:t> </a:t>
            </a:r>
            <a:r>
              <a:rPr lang="en-US" altLang="zh-CN" dirty="0">
                <a:solidFill>
                  <a:schemeClr val="accent2">
                    <a:lumMod val="75000"/>
                  </a:schemeClr>
                </a:solidFill>
                <a:latin typeface="Calibri" panose="020F0502020204030204"/>
                <a:ea typeface="宋体" panose="02010600030101010101" pitchFamily="2" charset="-122"/>
              </a:rPr>
              <a:t>(lend) </a:t>
            </a:r>
            <a:endParaRPr lang="en-US" altLang="zh-CN" dirty="0">
              <a:solidFill>
                <a:schemeClr val="accent2">
                  <a:lumMod val="75000"/>
                </a:schemeClr>
              </a:solidFill>
              <a:latin typeface="Calibri" panose="020F0502020204030204"/>
              <a:ea typeface="宋体" panose="02010600030101010101" pitchFamily="2" charset="-122"/>
            </a:endParaRPr>
          </a:p>
          <a:p>
            <a:pPr marL="1270" indent="0" fontAlgn="t">
              <a:spcBef>
                <a:spcPts val="300"/>
              </a:spcBef>
              <a:buNone/>
            </a:pPr>
            <a:endParaRPr lang="en-US" altLang="zh-CN" sz="2400" dirty="0">
              <a:latin typeface="宋体" panose="02010600030101010101" pitchFamily="2" charset="-122"/>
              <a:ea typeface="宋体" panose="02010600030101010101" pitchFamily="2" charset="-122"/>
            </a:endParaRPr>
          </a:p>
          <a:p>
            <a:pPr marL="1270" indent="0" fontAlgn="t">
              <a:spcBef>
                <a:spcPts val="300"/>
              </a:spcBef>
              <a:buNone/>
            </a:pPr>
            <a:r>
              <a:rPr lang="en-US" altLang="zh-CN" sz="2400" dirty="0">
                <a:latin typeface="宋体" panose="02010600030101010101" pitchFamily="2" charset="-122"/>
                <a:ea typeface="宋体" panose="02010600030101010101" pitchFamily="2" charset="-122"/>
              </a:rPr>
              <a:t> </a:t>
            </a:r>
            <a:r>
              <a:rPr lang="en-US" altLang="zh-CN" sz="2400" dirty="0">
                <a:solidFill>
                  <a:schemeClr val="accent2">
                    <a:lumMod val="75000"/>
                  </a:schemeClr>
                </a:solidFill>
                <a:latin typeface="Calibri" panose="020F0502020204030204"/>
                <a:ea typeface="宋体" panose="02010600030101010101" pitchFamily="2" charset="-122"/>
              </a:rPr>
              <a:t>     </a:t>
            </a:r>
            <a:r>
              <a:rPr lang="en-US" altLang="zh-CN" sz="2400" dirty="0">
                <a:latin typeface="宋体" panose="02010600030101010101" pitchFamily="2" charset="-122"/>
                <a:ea typeface="宋体" panose="02010600030101010101" pitchFamily="2" charset="-122"/>
              </a:rPr>
              <a:t>5) </a:t>
            </a:r>
            <a:r>
              <a:rPr lang="zh-CN" altLang="zh-CN" sz="2400" dirty="0">
                <a:latin typeface="宋体" panose="02010600030101010101" pitchFamily="2" charset="-122"/>
                <a:ea typeface="宋体" panose="02010600030101010101" pitchFamily="2" charset="-122"/>
              </a:rPr>
              <a:t>要你赔上你的性命</a:t>
            </a:r>
            <a:r>
              <a:rPr lang="en-US" altLang="zh-CN" dirty="0">
                <a:solidFill>
                  <a:schemeClr val="accent2">
                    <a:lumMod val="75000"/>
                  </a:schemeClr>
                </a:solidFill>
                <a:latin typeface="Calibri" panose="020F0502020204030204"/>
                <a:ea typeface="宋体" panose="02010600030101010101" pitchFamily="2" charset="-122"/>
              </a:rPr>
              <a:t>(cost)</a:t>
            </a:r>
            <a:endParaRPr lang="en-US" altLang="zh-CN" dirty="0">
              <a:solidFill>
                <a:schemeClr val="accent2">
                  <a:lumMod val="75000"/>
                </a:schemeClr>
              </a:solidFill>
              <a:latin typeface="Calibri" panose="020F0502020204030204"/>
              <a:ea typeface="宋体" panose="02010600030101010101" pitchFamily="2" charset="-122"/>
            </a:endParaRPr>
          </a:p>
          <a:p>
            <a:pPr marL="0" indent="0" algn="just" eaLnBrk="1" hangingPunct="1">
              <a:spcBef>
                <a:spcPts val="300"/>
              </a:spcBef>
              <a:buNone/>
              <a:defRPr/>
            </a:pPr>
            <a:endParaRPr lang="en-US" altLang="zh-CN" spc="-100" dirty="0">
              <a:solidFill>
                <a:schemeClr val="accent2">
                  <a:lumMod val="75000"/>
                </a:schemeClr>
              </a:solidFill>
              <a:latin typeface="Calibri" panose="020F0502020204030204"/>
              <a:ea typeface="宋体" panose="02010600030101010101" pitchFamily="2" charset="-122"/>
            </a:endParaRPr>
          </a:p>
        </p:txBody>
      </p:sp>
      <p:pic>
        <p:nvPicPr>
          <p:cNvPr id="20" name="图片 19">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rcRect t="18378" b="31548"/>
          <a:stretch>
            <a:fillRect/>
          </a:stretch>
        </p:blipFill>
        <p:spPr>
          <a:xfrm>
            <a:off x="10627995" y="171171"/>
            <a:ext cx="524510" cy="427355"/>
          </a:xfrm>
          <a:prstGeom prst="rect">
            <a:avLst/>
          </a:prstGeom>
        </p:spPr>
      </p:pic>
      <p:sp>
        <p:nvSpPr>
          <p:cNvPr id="16" name="文本框 15"/>
          <p:cNvSpPr txBox="1"/>
          <p:nvPr/>
        </p:nvSpPr>
        <p:spPr>
          <a:xfrm>
            <a:off x="1147276" y="2416529"/>
            <a:ext cx="3228897" cy="523220"/>
          </a:xfrm>
          <a:prstGeom prst="rect">
            <a:avLst/>
          </a:prstGeom>
          <a:noFill/>
        </p:spPr>
        <p:txBody>
          <a:bodyPr wrap="none" rtlCol="0">
            <a:spAutoFit/>
          </a:bodyPr>
          <a:lstStyle/>
          <a:p>
            <a:pPr eaLnBrk="0" fontAlgn="base" hangingPunct="0">
              <a:spcBef>
                <a:spcPct val="0"/>
              </a:spcBef>
              <a:spcAft>
                <a:spcPct val="0"/>
              </a:spcAft>
            </a:pPr>
            <a:r>
              <a:rPr lang="en-GB" altLang="zh-CN" sz="2800" dirty="0">
                <a:solidFill>
                  <a:srgbClr val="C00000"/>
                </a:solidFill>
                <a:latin typeface="Calibri" panose="020F0502020204030204" charset="0"/>
                <a:ea typeface="宋体" panose="02010600030101010101" pitchFamily="2" charset="-122"/>
              </a:rPr>
              <a:t>save me a lot of time</a:t>
            </a:r>
            <a:endParaRPr lang="zh-CN" altLang="en-US" sz="2800" dirty="0">
              <a:solidFill>
                <a:srgbClr val="C00000"/>
              </a:solidFill>
              <a:latin typeface="Calibri" panose="020F0502020204030204" charset="0"/>
              <a:ea typeface="宋体" panose="02010600030101010101" pitchFamily="2" charset="-122"/>
            </a:endParaRPr>
          </a:p>
        </p:txBody>
      </p:sp>
      <p:sp>
        <p:nvSpPr>
          <p:cNvPr id="17" name="文本框 16"/>
          <p:cNvSpPr txBox="1"/>
          <p:nvPr/>
        </p:nvSpPr>
        <p:spPr>
          <a:xfrm>
            <a:off x="1147276" y="3183586"/>
            <a:ext cx="3885872" cy="523220"/>
          </a:xfrm>
          <a:prstGeom prst="rect">
            <a:avLst/>
          </a:prstGeom>
          <a:noFill/>
        </p:spPr>
        <p:txBody>
          <a:bodyPr wrap="none" rtlCol="0">
            <a:spAutoFit/>
          </a:bodyPr>
          <a:lstStyle/>
          <a:p>
            <a:pPr eaLnBrk="0" fontAlgn="base" hangingPunct="0">
              <a:spcBef>
                <a:spcPct val="0"/>
              </a:spcBef>
              <a:spcAft>
                <a:spcPct val="0"/>
              </a:spcAft>
            </a:pPr>
            <a:r>
              <a:rPr lang="en-GB" altLang="zh-CN" sz="2800" dirty="0">
                <a:solidFill>
                  <a:srgbClr val="C00000"/>
                </a:solidFill>
                <a:latin typeface="Calibri" panose="020F0502020204030204" charset="0"/>
                <a:ea typeface="宋体" panose="02010600030101010101" pitchFamily="2" charset="-122"/>
              </a:rPr>
              <a:t>cause you a lot of trouble</a:t>
            </a:r>
            <a:endParaRPr lang="zh-CN" altLang="en-US" sz="2800" dirty="0">
              <a:solidFill>
                <a:srgbClr val="C00000"/>
              </a:solidFill>
              <a:latin typeface="Calibri" panose="020F0502020204030204" charset="0"/>
              <a:ea typeface="宋体" panose="02010600030101010101" pitchFamily="2" charset="-122"/>
            </a:endParaRPr>
          </a:p>
        </p:txBody>
      </p:sp>
      <p:sp>
        <p:nvSpPr>
          <p:cNvPr id="18" name="文本框 17"/>
          <p:cNvSpPr txBox="1"/>
          <p:nvPr/>
        </p:nvSpPr>
        <p:spPr>
          <a:xfrm>
            <a:off x="1147276" y="3958700"/>
            <a:ext cx="3268074" cy="523220"/>
          </a:xfrm>
          <a:prstGeom prst="rect">
            <a:avLst/>
          </a:prstGeom>
          <a:noFill/>
        </p:spPr>
        <p:txBody>
          <a:bodyPr wrap="none" rtlCol="0">
            <a:spAutoFit/>
          </a:bodyPr>
          <a:lstStyle/>
          <a:p>
            <a:pPr eaLnBrk="0" fontAlgn="base" hangingPunct="0">
              <a:spcBef>
                <a:spcPct val="0"/>
              </a:spcBef>
              <a:spcAft>
                <a:spcPct val="0"/>
              </a:spcAft>
            </a:pPr>
            <a:r>
              <a:rPr lang="en-GB" altLang="zh-CN" sz="2800" dirty="0">
                <a:solidFill>
                  <a:srgbClr val="C00000"/>
                </a:solidFill>
                <a:latin typeface="Calibri" panose="020F0502020204030204" charset="0"/>
                <a:ea typeface="宋体" panose="02010600030101010101" pitchFamily="2" charset="-122"/>
              </a:rPr>
              <a:t>leave her a little note</a:t>
            </a:r>
            <a:endParaRPr lang="zh-CN" altLang="en-US" sz="2800" dirty="0">
              <a:solidFill>
                <a:srgbClr val="C00000"/>
              </a:solidFill>
              <a:latin typeface="Calibri" panose="020F0502020204030204" charset="0"/>
              <a:ea typeface="宋体" panose="02010600030101010101" pitchFamily="2" charset="-122"/>
            </a:endParaRPr>
          </a:p>
        </p:txBody>
      </p:sp>
      <p:sp>
        <p:nvSpPr>
          <p:cNvPr id="19" name="文本框 18"/>
          <p:cNvSpPr txBox="1"/>
          <p:nvPr/>
        </p:nvSpPr>
        <p:spPr>
          <a:xfrm>
            <a:off x="1166780" y="4714142"/>
            <a:ext cx="4439613" cy="523220"/>
          </a:xfrm>
          <a:prstGeom prst="rect">
            <a:avLst/>
          </a:prstGeom>
          <a:noFill/>
        </p:spPr>
        <p:txBody>
          <a:bodyPr wrap="none" rtlCol="0">
            <a:spAutoFit/>
          </a:bodyPr>
          <a:lstStyle/>
          <a:p>
            <a:pPr eaLnBrk="0" fontAlgn="base" hangingPunct="0">
              <a:spcBef>
                <a:spcPct val="0"/>
              </a:spcBef>
              <a:spcAft>
                <a:spcPct val="0"/>
              </a:spcAft>
            </a:pPr>
            <a:r>
              <a:rPr lang="en-GB" altLang="zh-CN" sz="2800" dirty="0">
                <a:solidFill>
                  <a:srgbClr val="C00000"/>
                </a:solidFill>
                <a:latin typeface="Calibri" panose="020F0502020204030204" charset="0"/>
                <a:ea typeface="宋体" panose="02010600030101010101" pitchFamily="2" charset="-122"/>
              </a:rPr>
              <a:t>promise us good cooperation</a:t>
            </a:r>
            <a:endParaRPr lang="zh-CN" altLang="en-US" sz="2800" dirty="0">
              <a:solidFill>
                <a:srgbClr val="C00000"/>
              </a:solidFill>
              <a:latin typeface="Calibri" panose="020F0502020204030204" charset="0"/>
              <a:ea typeface="宋体" panose="02010600030101010101" pitchFamily="2" charset="-122"/>
            </a:endParaRPr>
          </a:p>
        </p:txBody>
      </p:sp>
      <p:sp>
        <p:nvSpPr>
          <p:cNvPr id="21" name="文本框 20"/>
          <p:cNvSpPr txBox="1"/>
          <p:nvPr/>
        </p:nvSpPr>
        <p:spPr>
          <a:xfrm>
            <a:off x="1200056" y="5500699"/>
            <a:ext cx="2664191" cy="523220"/>
          </a:xfrm>
          <a:prstGeom prst="rect">
            <a:avLst/>
          </a:prstGeom>
          <a:noFill/>
        </p:spPr>
        <p:txBody>
          <a:bodyPr wrap="none" rtlCol="0">
            <a:spAutoFit/>
          </a:bodyPr>
          <a:lstStyle/>
          <a:p>
            <a:pPr eaLnBrk="0" fontAlgn="base" hangingPunct="0">
              <a:spcBef>
                <a:spcPct val="0"/>
              </a:spcBef>
              <a:spcAft>
                <a:spcPct val="0"/>
              </a:spcAft>
            </a:pPr>
            <a:r>
              <a:rPr lang="en-GB" altLang="zh-CN" sz="2800" dirty="0">
                <a:solidFill>
                  <a:srgbClr val="C00000"/>
                </a:solidFill>
                <a:latin typeface="Calibri" panose="020F0502020204030204" charset="0"/>
                <a:ea typeface="宋体" panose="02010600030101010101" pitchFamily="2" charset="-122"/>
              </a:rPr>
              <a:t>cost you your life</a:t>
            </a:r>
            <a:endParaRPr lang="zh-CN" altLang="en-US" sz="2800" dirty="0">
              <a:solidFill>
                <a:srgbClr val="C00000"/>
              </a:solidFill>
              <a:latin typeface="Calibri" panose="020F0502020204030204" charset="0"/>
              <a:ea typeface="宋体" panose="02010600030101010101" pitchFamily="2" charset="-122"/>
            </a:endParaRPr>
          </a:p>
        </p:txBody>
      </p:sp>
      <p:sp>
        <p:nvSpPr>
          <p:cNvPr id="22" name="文本框 21"/>
          <p:cNvSpPr txBox="1"/>
          <p:nvPr/>
        </p:nvSpPr>
        <p:spPr>
          <a:xfrm>
            <a:off x="6086386" y="2424516"/>
            <a:ext cx="4384534" cy="523220"/>
          </a:xfrm>
          <a:prstGeom prst="rect">
            <a:avLst/>
          </a:prstGeom>
          <a:noFill/>
        </p:spPr>
        <p:txBody>
          <a:bodyPr wrap="none" rtlCol="0">
            <a:spAutoFit/>
          </a:bodyPr>
          <a:lstStyle/>
          <a:p>
            <a:pPr eaLnBrk="0" fontAlgn="base" hangingPunct="0">
              <a:spcBef>
                <a:spcPct val="0"/>
              </a:spcBef>
              <a:spcAft>
                <a:spcPct val="0"/>
              </a:spcAft>
            </a:pPr>
            <a:r>
              <a:rPr lang="en-GB" altLang="zh-CN" sz="2800" dirty="0">
                <a:solidFill>
                  <a:srgbClr val="C00000"/>
                </a:solidFill>
                <a:latin typeface="Calibri" panose="020F0502020204030204" charset="0"/>
                <a:ea typeface="宋体" panose="02010600030101010101" pitchFamily="2" charset="-122"/>
              </a:rPr>
              <a:t>build them a beautiful house</a:t>
            </a:r>
            <a:endParaRPr lang="zh-CN" altLang="en-US" sz="2800" dirty="0">
              <a:solidFill>
                <a:srgbClr val="C00000"/>
              </a:solidFill>
              <a:latin typeface="Calibri" panose="020F0502020204030204" charset="0"/>
              <a:ea typeface="宋体" panose="02010600030101010101" pitchFamily="2" charset="-122"/>
            </a:endParaRPr>
          </a:p>
        </p:txBody>
      </p:sp>
      <p:sp>
        <p:nvSpPr>
          <p:cNvPr id="23" name="文本框 22"/>
          <p:cNvSpPr txBox="1"/>
          <p:nvPr/>
        </p:nvSpPr>
        <p:spPr>
          <a:xfrm>
            <a:off x="6171052" y="3969600"/>
            <a:ext cx="2917895" cy="523220"/>
          </a:xfrm>
          <a:prstGeom prst="rect">
            <a:avLst/>
          </a:prstGeom>
          <a:noFill/>
        </p:spPr>
        <p:txBody>
          <a:bodyPr wrap="square" rtlCol="0">
            <a:spAutoFit/>
          </a:bodyPr>
          <a:lstStyle/>
          <a:p>
            <a:pPr eaLnBrk="0" fontAlgn="base" hangingPunct="0">
              <a:spcBef>
                <a:spcPct val="0"/>
              </a:spcBef>
              <a:spcAft>
                <a:spcPct val="0"/>
              </a:spcAft>
            </a:pPr>
            <a:r>
              <a:rPr lang="en-GB" altLang="zh-CN" sz="2800" dirty="0">
                <a:solidFill>
                  <a:srgbClr val="C00000"/>
                </a:solidFill>
                <a:latin typeface="Calibri" panose="020F0502020204030204" charset="0"/>
                <a:ea typeface="宋体" panose="02010600030101010101" pitchFamily="2" charset="-122"/>
              </a:rPr>
              <a:t>find her a way out</a:t>
            </a:r>
            <a:endParaRPr lang="zh-CN" altLang="en-US" sz="2800" dirty="0">
              <a:solidFill>
                <a:srgbClr val="C00000"/>
              </a:solidFill>
              <a:latin typeface="Calibri" panose="020F0502020204030204" charset="0"/>
              <a:ea typeface="宋体" panose="02010600030101010101" pitchFamily="2" charset="-122"/>
            </a:endParaRPr>
          </a:p>
        </p:txBody>
      </p:sp>
      <p:sp>
        <p:nvSpPr>
          <p:cNvPr id="24" name="文本框 23"/>
          <p:cNvSpPr txBox="1"/>
          <p:nvPr/>
        </p:nvSpPr>
        <p:spPr>
          <a:xfrm>
            <a:off x="6138887" y="3202278"/>
            <a:ext cx="3465612" cy="523220"/>
          </a:xfrm>
          <a:prstGeom prst="rect">
            <a:avLst/>
          </a:prstGeom>
          <a:noFill/>
        </p:spPr>
        <p:txBody>
          <a:bodyPr wrap="square" rtlCol="0">
            <a:spAutoFit/>
          </a:bodyPr>
          <a:lstStyle/>
          <a:p>
            <a:pPr eaLnBrk="0" fontAlgn="base" hangingPunct="0">
              <a:spcBef>
                <a:spcPct val="0"/>
              </a:spcBef>
              <a:spcAft>
                <a:spcPct val="0"/>
              </a:spcAft>
            </a:pPr>
            <a:r>
              <a:rPr lang="en-GB" altLang="zh-CN" sz="2800" dirty="0">
                <a:solidFill>
                  <a:srgbClr val="C00000"/>
                </a:solidFill>
                <a:latin typeface="Calibri" panose="020F0502020204030204" charset="0"/>
                <a:ea typeface="宋体" panose="02010600030101010101" pitchFamily="2" charset="-122"/>
              </a:rPr>
              <a:t>pay him all your debts</a:t>
            </a:r>
            <a:endParaRPr lang="zh-CN" altLang="en-US" sz="2800" dirty="0">
              <a:solidFill>
                <a:srgbClr val="C00000"/>
              </a:solidFill>
              <a:latin typeface="Calibri" panose="020F0502020204030204" charset="0"/>
              <a:ea typeface="宋体" panose="02010600030101010101" pitchFamily="2" charset="-122"/>
            </a:endParaRPr>
          </a:p>
        </p:txBody>
      </p:sp>
      <p:sp>
        <p:nvSpPr>
          <p:cNvPr id="30" name="文本框 29"/>
          <p:cNvSpPr txBox="1"/>
          <p:nvPr/>
        </p:nvSpPr>
        <p:spPr>
          <a:xfrm>
            <a:off x="6217002" y="4750549"/>
            <a:ext cx="3152538" cy="523220"/>
          </a:xfrm>
          <a:prstGeom prst="rect">
            <a:avLst/>
          </a:prstGeom>
          <a:noFill/>
        </p:spPr>
        <p:txBody>
          <a:bodyPr wrap="square" rtlCol="0">
            <a:spAutoFit/>
          </a:bodyPr>
          <a:lstStyle/>
          <a:p>
            <a:pPr eaLnBrk="0" fontAlgn="base" hangingPunct="0">
              <a:spcBef>
                <a:spcPct val="0"/>
              </a:spcBef>
              <a:spcAft>
                <a:spcPct val="0"/>
              </a:spcAft>
            </a:pPr>
            <a:r>
              <a:rPr lang="en-GB" altLang="zh-CN" sz="2800" dirty="0">
                <a:solidFill>
                  <a:srgbClr val="C00000"/>
                </a:solidFill>
                <a:latin typeface="Calibri" panose="020F0502020204030204" charset="0"/>
                <a:ea typeface="宋体" panose="02010600030101010101" pitchFamily="2" charset="-122"/>
              </a:rPr>
              <a:t>lend me his new car</a:t>
            </a:r>
            <a:endParaRPr lang="zh-CN" altLang="en-US" sz="2800" dirty="0">
              <a:solidFill>
                <a:srgbClr val="C00000"/>
              </a:solidFill>
              <a:latin typeface="Calibri" panose="020F050202020403020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dissolv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dissolv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dissolv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dissolv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dissolv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dissolve">
                                      <p:cBhvr>
                                        <p:cTn id="4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1" grpId="0"/>
      <p:bldP spid="22" grpId="0"/>
      <p:bldP spid="23" grpId="0"/>
      <p:bldP spid="24" grpId="0"/>
      <p:bldP spid="30"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100" name="文本框 4"/>
          <p:cNvSpPr txBox="1">
            <a:spLocks noChangeArrowheads="1"/>
          </p:cNvSpPr>
          <p:nvPr/>
        </p:nvSpPr>
        <p:spPr bwMode="auto">
          <a:xfrm>
            <a:off x="184150" y="160338"/>
            <a:ext cx="7029450" cy="461665"/>
          </a:xfrm>
          <a:prstGeom prst="rect">
            <a:avLst/>
          </a:prstGeom>
          <a:noFill/>
          <a:ln w="9525">
            <a:noFill/>
            <a:miter lim="800000"/>
          </a:ln>
          <a:effectLst>
            <a:outerShdw blurRad="50800" dist="38100" dir="5400000" algn="t" rotWithShape="0">
              <a:prstClr val="black">
                <a:alpha val="40000"/>
              </a:prstClr>
            </a:outerShdw>
          </a:effectLst>
        </p:spPr>
        <p:txBody>
          <a:bodyPr wrap="square">
            <a:spAutoFit/>
          </a:bodyPr>
          <a:lstStyle/>
          <a:p>
            <a:r>
              <a:rPr lang="en-US" altLang="zh-CN" sz="2400" dirty="0">
                <a:solidFill>
                  <a:schemeClr val="bg1"/>
                </a:solidFill>
                <a:latin typeface="Arial Black" panose="020B0A04020102020204" pitchFamily="34" charset="0"/>
              </a:rPr>
              <a:t>Exercises · Language Exercises</a:t>
            </a:r>
            <a:endParaRPr lang="en-US" altLang="zh-CN" sz="2400" dirty="0">
              <a:solidFill>
                <a:schemeClr val="bg1"/>
              </a:solidFill>
              <a:latin typeface="Arial Black" panose="020B0A04020102020204" pitchFamily="34" charset="0"/>
            </a:endParaRPr>
          </a:p>
        </p:txBody>
      </p:sp>
      <p:pic>
        <p:nvPicPr>
          <p:cNvPr id="44" name="图片 43">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rcRect l="10347" t="37811" r="43034" b="24326"/>
          <a:stretch>
            <a:fillRect/>
          </a:stretch>
        </p:blipFill>
        <p:spPr>
          <a:xfrm>
            <a:off x="11264265" y="174625"/>
            <a:ext cx="503555" cy="454660"/>
          </a:xfrm>
          <a:prstGeom prst="rect">
            <a:avLst/>
          </a:prstGeom>
        </p:spPr>
      </p:pic>
      <p:sp>
        <p:nvSpPr>
          <p:cNvPr id="46" name="内容占位符 2"/>
          <p:cNvSpPr>
            <a:spLocks noGrp="1"/>
          </p:cNvSpPr>
          <p:nvPr/>
        </p:nvSpPr>
        <p:spPr>
          <a:xfrm>
            <a:off x="244475" y="881380"/>
            <a:ext cx="11683822" cy="5629275"/>
          </a:xfrm>
          <a:prstGeom prst="rect">
            <a:avLst/>
          </a:prstGeom>
          <a:noFill/>
          <a:ln w="9525">
            <a:noFill/>
            <a:miter lim="800000"/>
          </a:ln>
        </p:spPr>
        <p:txBody>
          <a:bodyPr vert="horz" wrap="square" lIns="91440" tIns="45720" rIns="91440" bIns="45720" numCol="1" anchor="t" anchorCtr="0" compatLnSpc="1"/>
          <a:lstStyle>
            <a:lvl1pPr marL="228600" indent="-22733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733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733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733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733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52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just">
              <a:spcBef>
                <a:spcPts val="300"/>
              </a:spcBef>
              <a:buNone/>
              <a:defRPr/>
            </a:pPr>
            <a:r>
              <a:rPr lang="en-US" altLang="zh-CN" b="1" dirty="0">
                <a:solidFill>
                  <a:prstClr val="black"/>
                </a:solidFill>
                <a:latin typeface="Calibri" panose="020F0502020204030204"/>
                <a:ea typeface="宋体" panose="02010600030101010101" pitchFamily="2" charset="-122"/>
              </a:rPr>
              <a:t>2. Fill in the blanks with the correct prepositions or adverbs.</a:t>
            </a:r>
            <a:endParaRPr lang="en-US" altLang="zh-CN" b="1" dirty="0">
              <a:solidFill>
                <a:prstClr val="black"/>
              </a:solidFill>
              <a:latin typeface="Calibri" panose="020F0502020204030204"/>
              <a:ea typeface="宋体" panose="02010600030101010101" pitchFamily="2" charset="-122"/>
            </a:endParaRPr>
          </a:p>
          <a:p>
            <a:pPr marL="266700" lvl="0" indent="-266700" algn="just">
              <a:spcBef>
                <a:spcPts val="300"/>
              </a:spcBef>
              <a:buNone/>
              <a:defRPr/>
            </a:pPr>
            <a:r>
              <a:rPr lang="en-US" altLang="zh-CN" dirty="0">
                <a:solidFill>
                  <a:prstClr val="black"/>
                </a:solidFill>
                <a:latin typeface="Calibri" panose="020F0502020204030204"/>
                <a:ea typeface="宋体" panose="02010600030101010101" pitchFamily="2" charset="-122"/>
              </a:rPr>
              <a:t>1. </a:t>
            </a:r>
            <a:r>
              <a:rPr lang="en-US" altLang="zh-CN" spc="-100" dirty="0" smtClean="0">
                <a:solidFill>
                  <a:schemeClr val="tx1">
                    <a:lumMod val="95000"/>
                    <a:lumOff val="5000"/>
                  </a:schemeClr>
                </a:solidFill>
                <a:latin typeface="Calibri" panose="020F0502020204030204"/>
                <a:ea typeface="宋体" panose="02010600030101010101" pitchFamily="2" charset="-122"/>
              </a:rPr>
              <a:t>_____ </a:t>
            </a:r>
            <a:r>
              <a:rPr lang="en-US" altLang="zh-CN" dirty="0" smtClean="0">
                <a:solidFill>
                  <a:prstClr val="black"/>
                </a:solidFill>
                <a:latin typeface="Calibri" panose="020F0502020204030204"/>
                <a:ea typeface="宋体" panose="02010600030101010101" pitchFamily="2" charset="-122"/>
              </a:rPr>
              <a:t>want </a:t>
            </a:r>
            <a:r>
              <a:rPr lang="en-US" altLang="zh-CN" dirty="0">
                <a:solidFill>
                  <a:prstClr val="black"/>
                </a:solidFill>
                <a:latin typeface="Calibri" panose="020F0502020204030204"/>
                <a:ea typeface="宋体" panose="02010600030101010101" pitchFamily="2" charset="-122"/>
              </a:rPr>
              <a:t>of a better</a:t>
            </a:r>
            <a:r>
              <a:rPr lang="zh-CN" altLang="en-US" dirty="0">
                <a:solidFill>
                  <a:prstClr val="black"/>
                </a:solidFill>
                <a:latin typeface="Calibri" panose="020F0502020204030204"/>
                <a:ea typeface="宋体" panose="02010600030101010101" pitchFamily="2" charset="-122"/>
              </a:rPr>
              <a:t> </a:t>
            </a:r>
            <a:r>
              <a:rPr lang="en-US" altLang="zh-CN" dirty="0">
                <a:solidFill>
                  <a:prstClr val="black"/>
                </a:solidFill>
                <a:latin typeface="Calibri" panose="020F0502020204030204"/>
                <a:ea typeface="宋体" panose="02010600030101010101" pitchFamily="2" charset="-122"/>
              </a:rPr>
              <a:t>word, let's call them “professional sleepers” because it is their job to sleep </a:t>
            </a:r>
            <a:r>
              <a:rPr lang="en-US" altLang="zh-CN" spc="-100" dirty="0" smtClean="0">
                <a:solidFill>
                  <a:schemeClr val="tx1">
                    <a:lumMod val="95000"/>
                    <a:lumOff val="5000"/>
                  </a:schemeClr>
                </a:solidFill>
                <a:latin typeface="Calibri" panose="020F0502020204030204"/>
                <a:ea typeface="宋体" panose="02010600030101010101" pitchFamily="2" charset="-122"/>
              </a:rPr>
              <a:t>_____</a:t>
            </a:r>
            <a:r>
              <a:rPr lang="en-US" altLang="zh-CN" spc="-100" dirty="0" smtClean="0">
                <a:solidFill>
                  <a:prstClr val="black"/>
                </a:solidFill>
                <a:latin typeface="Calibri" panose="020F0502020204030204"/>
                <a:ea typeface="宋体" panose="02010600030101010101" pitchFamily="2" charset="-122"/>
              </a:rPr>
              <a:t> </a:t>
            </a:r>
            <a:r>
              <a:rPr lang="en-US" altLang="zh-CN" dirty="0">
                <a:solidFill>
                  <a:prstClr val="black"/>
                </a:solidFill>
                <a:latin typeface="Calibri" panose="020F0502020204030204"/>
                <a:ea typeface="宋体" panose="02010600030101010101" pitchFamily="2" charset="-122"/>
              </a:rPr>
              <a:t>hotel beds and test out their quality.</a:t>
            </a:r>
            <a:endParaRPr lang="en-US" altLang="zh-CN" dirty="0">
              <a:solidFill>
                <a:prstClr val="black"/>
              </a:solidFill>
              <a:latin typeface="Calibri" panose="020F0502020204030204"/>
              <a:ea typeface="宋体" panose="02010600030101010101" pitchFamily="2" charset="-122"/>
            </a:endParaRPr>
          </a:p>
          <a:p>
            <a:pPr marL="266700" lvl="0" indent="-266700" algn="just">
              <a:spcBef>
                <a:spcPts val="300"/>
              </a:spcBef>
              <a:buNone/>
              <a:defRPr/>
            </a:pPr>
            <a:r>
              <a:rPr lang="en-US" altLang="zh-CN" dirty="0">
                <a:solidFill>
                  <a:prstClr val="black"/>
                </a:solidFill>
                <a:latin typeface="Calibri" panose="020F0502020204030204"/>
                <a:ea typeface="宋体" panose="02010600030101010101" pitchFamily="2" charset="-122"/>
              </a:rPr>
              <a:t>2. It was growing dark outside. She pressed her face </a:t>
            </a:r>
            <a:r>
              <a:rPr lang="en-US" altLang="zh-CN" spc="-100" dirty="0">
                <a:solidFill>
                  <a:schemeClr val="tx1">
                    <a:lumMod val="95000"/>
                    <a:lumOff val="5000"/>
                  </a:schemeClr>
                </a:solidFill>
                <a:latin typeface="Calibri" panose="020F0502020204030204"/>
                <a:ea typeface="宋体" panose="02010600030101010101" pitchFamily="2" charset="-122"/>
              </a:rPr>
              <a:t>_______</a:t>
            </a:r>
            <a:r>
              <a:rPr lang="en-US" altLang="zh-CN" dirty="0">
                <a:solidFill>
                  <a:prstClr val="black"/>
                </a:solidFill>
                <a:latin typeface="Calibri" panose="020F0502020204030204"/>
                <a:ea typeface="宋体" panose="02010600030101010101" pitchFamily="2" charset="-122"/>
              </a:rPr>
              <a:t>the window and looked </a:t>
            </a:r>
            <a:r>
              <a:rPr lang="en-US" altLang="zh-CN" spc="-100" dirty="0" smtClean="0">
                <a:solidFill>
                  <a:schemeClr val="tx1">
                    <a:lumMod val="95000"/>
                    <a:lumOff val="5000"/>
                  </a:schemeClr>
                </a:solidFill>
                <a:latin typeface="Calibri" panose="020F0502020204030204"/>
                <a:ea typeface="宋体" panose="02010600030101010101" pitchFamily="2" charset="-122"/>
              </a:rPr>
              <a:t>_____ .</a:t>
            </a:r>
            <a:r>
              <a:rPr lang="en-US" altLang="zh-CN" spc="-100" dirty="0" smtClean="0">
                <a:solidFill>
                  <a:prstClr val="black"/>
                </a:solidFill>
                <a:latin typeface="Calibri" panose="020F0502020204030204"/>
                <a:ea typeface="宋体" panose="02010600030101010101" pitchFamily="2" charset="-122"/>
              </a:rPr>
              <a:t> </a:t>
            </a:r>
            <a:r>
              <a:rPr lang="en-US" altLang="zh-CN" dirty="0">
                <a:solidFill>
                  <a:prstClr val="black"/>
                </a:solidFill>
                <a:latin typeface="Calibri" panose="020F0502020204030204"/>
                <a:ea typeface="宋体" panose="02010600030101010101" pitchFamily="2" charset="-122"/>
              </a:rPr>
              <a:t>She found that it had started snowing.</a:t>
            </a:r>
            <a:endParaRPr lang="en-US" altLang="zh-CN" dirty="0">
              <a:solidFill>
                <a:prstClr val="black"/>
              </a:solidFill>
              <a:latin typeface="Calibri" panose="020F0502020204030204"/>
              <a:ea typeface="宋体" panose="02010600030101010101" pitchFamily="2" charset="-122"/>
            </a:endParaRPr>
          </a:p>
          <a:p>
            <a:pPr marL="266700" lvl="0" indent="-266700" algn="just">
              <a:spcBef>
                <a:spcPts val="300"/>
              </a:spcBef>
              <a:buNone/>
              <a:defRPr/>
            </a:pPr>
            <a:r>
              <a:rPr lang="en-US" altLang="zh-CN" dirty="0">
                <a:solidFill>
                  <a:prstClr val="black"/>
                </a:solidFill>
                <a:latin typeface="Calibri" panose="020F0502020204030204"/>
                <a:ea typeface="宋体" panose="02010600030101010101" pitchFamily="2" charset="-122"/>
              </a:rPr>
              <a:t>3. By that time, many of them were half drunk, and they were all dancing </a:t>
            </a:r>
            <a:r>
              <a:rPr lang="en-US" altLang="zh-CN" spc="-100" dirty="0" smtClean="0">
                <a:solidFill>
                  <a:schemeClr val="tx1">
                    <a:lumMod val="95000"/>
                    <a:lumOff val="5000"/>
                  </a:schemeClr>
                </a:solidFill>
                <a:latin typeface="Calibri" panose="020F0502020204030204"/>
                <a:ea typeface="宋体" panose="02010600030101010101" pitchFamily="2" charset="-122"/>
              </a:rPr>
              <a:t>_____</a:t>
            </a:r>
            <a:r>
              <a:rPr lang="en-US" altLang="zh-CN" dirty="0" smtClean="0">
                <a:solidFill>
                  <a:prstClr val="black"/>
                </a:solidFill>
                <a:latin typeface="Calibri" panose="020F0502020204030204"/>
                <a:ea typeface="宋体" panose="02010600030101010101" pitchFamily="2" charset="-122"/>
              </a:rPr>
              <a:t>the </a:t>
            </a:r>
            <a:r>
              <a:rPr lang="en-US" altLang="zh-CN" dirty="0">
                <a:solidFill>
                  <a:prstClr val="black"/>
                </a:solidFill>
                <a:latin typeface="Calibri" panose="020F0502020204030204"/>
                <a:ea typeface="宋体" panose="02010600030101010101" pitchFamily="2" charset="-122"/>
              </a:rPr>
              <a:t>music </a:t>
            </a:r>
            <a:r>
              <a:rPr lang="en-US" altLang="zh-CN" spc="-100" dirty="0" smtClean="0">
                <a:solidFill>
                  <a:schemeClr val="tx1">
                    <a:lumMod val="95000"/>
                    <a:lumOff val="5000"/>
                  </a:schemeClr>
                </a:solidFill>
                <a:latin typeface="Calibri" panose="020F0502020204030204"/>
                <a:ea typeface="宋体" panose="02010600030101010101" pitchFamily="2" charset="-122"/>
              </a:rPr>
              <a:t>_____ </a:t>
            </a:r>
            <a:r>
              <a:rPr lang="en-US" altLang="zh-CN" dirty="0">
                <a:solidFill>
                  <a:prstClr val="black"/>
                </a:solidFill>
                <a:latin typeface="Calibri" panose="020F0502020204030204"/>
                <a:ea typeface="宋体" panose="02010600030101010101" pitchFamily="2" charset="-122"/>
              </a:rPr>
              <a:t>complete ecstasy.</a:t>
            </a:r>
            <a:endParaRPr lang="en-US" altLang="zh-CN" dirty="0">
              <a:solidFill>
                <a:prstClr val="black"/>
              </a:solidFill>
              <a:latin typeface="Calibri" panose="020F0502020204030204"/>
              <a:ea typeface="宋体" panose="02010600030101010101" pitchFamily="2" charset="-122"/>
            </a:endParaRPr>
          </a:p>
          <a:p>
            <a:pPr marL="266700" lvl="0" indent="-266700" algn="just">
              <a:spcBef>
                <a:spcPts val="300"/>
              </a:spcBef>
              <a:buNone/>
              <a:defRPr/>
            </a:pPr>
            <a:r>
              <a:rPr lang="en-US" altLang="zh-CN" dirty="0">
                <a:solidFill>
                  <a:prstClr val="black"/>
                </a:solidFill>
                <a:latin typeface="Calibri" panose="020F0502020204030204"/>
                <a:ea typeface="宋体" panose="02010600030101010101" pitchFamily="2" charset="-122"/>
              </a:rPr>
              <a:t>4. He refused to have his hands stained </a:t>
            </a:r>
            <a:r>
              <a:rPr lang="en-US" altLang="zh-CN" spc="-100" dirty="0" smtClean="0">
                <a:solidFill>
                  <a:schemeClr val="tx1">
                    <a:lumMod val="95000"/>
                    <a:lumOff val="5000"/>
                  </a:schemeClr>
                </a:solidFill>
                <a:latin typeface="Calibri" panose="020F0502020204030204"/>
                <a:ea typeface="宋体" panose="02010600030101010101" pitchFamily="2" charset="-122"/>
              </a:rPr>
              <a:t>______</a:t>
            </a:r>
            <a:r>
              <a:rPr lang="en-US" altLang="zh-CN" spc="-100" dirty="0" smtClean="0">
                <a:solidFill>
                  <a:prstClr val="black"/>
                </a:solidFill>
                <a:latin typeface="Calibri" panose="020F0502020204030204"/>
                <a:ea typeface="宋体" panose="02010600030101010101" pitchFamily="2" charset="-122"/>
              </a:rPr>
              <a:t> </a:t>
            </a:r>
            <a:r>
              <a:rPr lang="en-US" altLang="zh-CN" dirty="0">
                <a:solidFill>
                  <a:prstClr val="black"/>
                </a:solidFill>
                <a:latin typeface="Calibri" panose="020F0502020204030204"/>
                <a:ea typeface="宋体" panose="02010600030101010101" pitchFamily="2" charset="-122"/>
              </a:rPr>
              <a:t>the blood of innocent people. </a:t>
            </a:r>
            <a:r>
              <a:rPr lang="en-US" altLang="zh-CN" dirty="0" smtClean="0">
                <a:solidFill>
                  <a:prstClr val="black"/>
                </a:solidFill>
                <a:latin typeface="Calibri" panose="020F0502020204030204"/>
                <a:ea typeface="宋体" panose="02010600030101010101" pitchFamily="2" charset="-122"/>
              </a:rPr>
              <a:t>the soldier's </a:t>
            </a:r>
            <a:r>
              <a:rPr lang="en-US" altLang="zh-CN" dirty="0">
                <a:solidFill>
                  <a:prstClr val="black"/>
                </a:solidFill>
                <a:latin typeface="Calibri" panose="020F0502020204030204"/>
                <a:ea typeface="宋体" panose="02010600030101010101" pitchFamily="2" charset="-122"/>
              </a:rPr>
              <a:t>honor was dearer </a:t>
            </a:r>
            <a:r>
              <a:rPr lang="en-US" altLang="zh-CN" dirty="0" smtClean="0">
                <a:solidFill>
                  <a:prstClr val="black"/>
                </a:solidFill>
                <a:latin typeface="Calibri" panose="020F0502020204030204"/>
                <a:ea typeface="宋体" panose="02010600030101010101" pitchFamily="2" charset="-122"/>
              </a:rPr>
              <a:t>__</a:t>
            </a:r>
            <a:r>
              <a:rPr lang="en-US" altLang="zh-CN" spc="-100" dirty="0" smtClean="0">
                <a:solidFill>
                  <a:schemeClr val="tx1">
                    <a:lumMod val="95000"/>
                    <a:lumOff val="5000"/>
                  </a:schemeClr>
                </a:solidFill>
                <a:latin typeface="Calibri" panose="020F0502020204030204"/>
                <a:ea typeface="宋体" panose="02010600030101010101" pitchFamily="2" charset="-122"/>
              </a:rPr>
              <a:t>___</a:t>
            </a:r>
            <a:r>
              <a:rPr lang="en-US" altLang="zh-CN" spc="-100" dirty="0" smtClean="0">
                <a:solidFill>
                  <a:prstClr val="black"/>
                </a:solidFill>
                <a:latin typeface="Calibri" panose="020F0502020204030204"/>
                <a:ea typeface="宋体" panose="02010600030101010101" pitchFamily="2" charset="-122"/>
              </a:rPr>
              <a:t> </a:t>
            </a:r>
            <a:r>
              <a:rPr lang="en-US" altLang="zh-CN" dirty="0">
                <a:solidFill>
                  <a:prstClr val="black"/>
                </a:solidFill>
                <a:latin typeface="Calibri" panose="020F0502020204030204"/>
                <a:ea typeface="宋体" panose="02010600030101010101" pitchFamily="2" charset="-122"/>
              </a:rPr>
              <a:t>him than his own life.</a:t>
            </a:r>
            <a:endParaRPr lang="en-US" altLang="zh-CN" dirty="0">
              <a:solidFill>
                <a:prstClr val="black"/>
              </a:solidFill>
              <a:latin typeface="Calibri" panose="020F0502020204030204"/>
              <a:ea typeface="宋体" panose="02010600030101010101" pitchFamily="2" charset="-122"/>
            </a:endParaRPr>
          </a:p>
          <a:p>
            <a:pPr marL="781050" lvl="0" indent="-514350" algn="just">
              <a:spcBef>
                <a:spcPts val="500"/>
              </a:spcBef>
              <a:buAutoNum type="arabicPeriod"/>
              <a:defRPr/>
            </a:pPr>
            <a:endParaRPr lang="en-US" altLang="zh-CN" dirty="0">
              <a:solidFill>
                <a:prstClr val="black"/>
              </a:solidFill>
              <a:latin typeface="Calibri" panose="020F0502020204030204"/>
              <a:ea typeface="宋体" panose="02010600030101010101" pitchFamily="2" charset="-122"/>
            </a:endParaRPr>
          </a:p>
          <a:p>
            <a:pPr marL="536575" lvl="0" indent="-269875" algn="just">
              <a:spcBef>
                <a:spcPts val="500"/>
              </a:spcBef>
              <a:buNone/>
              <a:defRPr/>
            </a:pPr>
            <a:endParaRPr lang="en-US" altLang="zh-CN" dirty="0">
              <a:solidFill>
                <a:prstClr val="black"/>
              </a:solidFill>
              <a:latin typeface="Calibri" panose="020F0502020204030204"/>
              <a:ea typeface="宋体" panose="02010600030101010101" pitchFamily="2" charset="-122"/>
            </a:endParaRPr>
          </a:p>
        </p:txBody>
      </p:sp>
      <p:sp>
        <p:nvSpPr>
          <p:cNvPr id="11" name="文本框 10"/>
          <p:cNvSpPr txBox="1"/>
          <p:nvPr/>
        </p:nvSpPr>
        <p:spPr>
          <a:xfrm>
            <a:off x="813311" y="1260115"/>
            <a:ext cx="707399" cy="523220"/>
          </a:xfrm>
          <a:prstGeom prst="rect">
            <a:avLst/>
          </a:prstGeom>
          <a:noFill/>
        </p:spPr>
        <p:txBody>
          <a:bodyPr wrap="square" rtlCol="0">
            <a:spAutoFit/>
          </a:bodyPr>
          <a:lstStyle/>
          <a:p>
            <a:pPr eaLnBrk="0" fontAlgn="base" hangingPunct="0">
              <a:spcBef>
                <a:spcPct val="0"/>
              </a:spcBef>
              <a:spcAft>
                <a:spcPct val="0"/>
              </a:spcAft>
            </a:pPr>
            <a:r>
              <a:rPr lang="en-US" altLang="zh-CN" sz="2800" spc="-100" dirty="0">
                <a:solidFill>
                  <a:srgbClr val="C00000"/>
                </a:solidFill>
                <a:latin typeface="Calibri" panose="020F0502020204030204" charset="0"/>
                <a:ea typeface="宋体" panose="02010600030101010101" pitchFamily="2" charset="-122"/>
              </a:rPr>
              <a:t>For</a:t>
            </a:r>
            <a:endParaRPr lang="zh-CN" altLang="en-US" sz="2800" spc="-100" dirty="0">
              <a:solidFill>
                <a:srgbClr val="C00000"/>
              </a:solidFill>
              <a:latin typeface="Calibri" panose="020F0502020204030204" charset="0"/>
              <a:ea typeface="宋体" panose="02010600030101010101" pitchFamily="2" charset="-122"/>
            </a:endParaRPr>
          </a:p>
        </p:txBody>
      </p:sp>
      <p:sp>
        <p:nvSpPr>
          <p:cNvPr id="13" name="文本框 12"/>
          <p:cNvSpPr txBox="1"/>
          <p:nvPr/>
        </p:nvSpPr>
        <p:spPr>
          <a:xfrm>
            <a:off x="3905728" y="1640551"/>
            <a:ext cx="762765" cy="523220"/>
          </a:xfrm>
          <a:prstGeom prst="rect">
            <a:avLst/>
          </a:prstGeom>
          <a:noFill/>
        </p:spPr>
        <p:txBody>
          <a:bodyPr wrap="square" rtlCol="0">
            <a:spAutoFit/>
          </a:bodyPr>
          <a:lstStyle/>
          <a:p>
            <a:pPr eaLnBrk="0" fontAlgn="base" hangingPunct="0">
              <a:spcBef>
                <a:spcPct val="0"/>
              </a:spcBef>
              <a:spcAft>
                <a:spcPct val="0"/>
              </a:spcAft>
            </a:pPr>
            <a:r>
              <a:rPr lang="en-US" altLang="zh-CN" sz="2800" spc="-100" dirty="0">
                <a:solidFill>
                  <a:srgbClr val="C00000"/>
                </a:solidFill>
                <a:latin typeface="Calibri" panose="020F0502020204030204" charset="0"/>
                <a:ea typeface="宋体" panose="02010600030101010101" pitchFamily="2" charset="-122"/>
              </a:rPr>
              <a:t>in</a:t>
            </a:r>
            <a:endParaRPr lang="zh-CN" altLang="en-US" sz="2800" spc="-100" dirty="0">
              <a:solidFill>
                <a:srgbClr val="C00000"/>
              </a:solidFill>
              <a:latin typeface="Calibri" panose="020F0502020204030204" charset="0"/>
              <a:ea typeface="宋体" panose="02010600030101010101" pitchFamily="2" charset="-122"/>
            </a:endParaRPr>
          </a:p>
        </p:txBody>
      </p:sp>
      <p:sp>
        <p:nvSpPr>
          <p:cNvPr id="14" name="文本框 13"/>
          <p:cNvSpPr txBox="1"/>
          <p:nvPr/>
        </p:nvSpPr>
        <p:spPr>
          <a:xfrm>
            <a:off x="8266037" y="2053829"/>
            <a:ext cx="1127745" cy="523220"/>
          </a:xfrm>
          <a:prstGeom prst="rect">
            <a:avLst/>
          </a:prstGeom>
          <a:noFill/>
        </p:spPr>
        <p:txBody>
          <a:bodyPr wrap="none" rtlCol="0">
            <a:spAutoFit/>
          </a:bodyPr>
          <a:lstStyle/>
          <a:p>
            <a:pPr eaLnBrk="0" fontAlgn="base" hangingPunct="0">
              <a:spcBef>
                <a:spcPct val="0"/>
              </a:spcBef>
              <a:spcAft>
                <a:spcPct val="0"/>
              </a:spcAft>
            </a:pPr>
            <a:r>
              <a:rPr lang="en-US" altLang="zh-CN" sz="2800" spc="-100" dirty="0">
                <a:solidFill>
                  <a:srgbClr val="C00000"/>
                </a:solidFill>
                <a:latin typeface="Calibri" panose="020F0502020204030204" charset="0"/>
                <a:ea typeface="宋体" panose="02010600030101010101" pitchFamily="2" charset="-122"/>
              </a:rPr>
              <a:t>against</a:t>
            </a:r>
            <a:endParaRPr lang="zh-CN" altLang="en-US" sz="2800" spc="-100" dirty="0">
              <a:solidFill>
                <a:srgbClr val="C00000"/>
              </a:solidFill>
              <a:latin typeface="Calibri" panose="020F0502020204030204" charset="0"/>
              <a:ea typeface="宋体" panose="02010600030101010101" pitchFamily="2" charset="-122"/>
            </a:endParaRPr>
          </a:p>
        </p:txBody>
      </p:sp>
      <p:sp>
        <p:nvSpPr>
          <p:cNvPr id="15" name="文本框 14"/>
          <p:cNvSpPr txBox="1"/>
          <p:nvPr/>
        </p:nvSpPr>
        <p:spPr>
          <a:xfrm>
            <a:off x="1755280" y="2433928"/>
            <a:ext cx="827095" cy="523220"/>
          </a:xfrm>
          <a:prstGeom prst="rect">
            <a:avLst/>
          </a:prstGeom>
          <a:noFill/>
        </p:spPr>
        <p:txBody>
          <a:bodyPr wrap="square" rtlCol="0">
            <a:spAutoFit/>
          </a:bodyPr>
          <a:lstStyle/>
          <a:p>
            <a:pPr eaLnBrk="0" fontAlgn="base" hangingPunct="0">
              <a:spcBef>
                <a:spcPct val="0"/>
              </a:spcBef>
              <a:spcAft>
                <a:spcPct val="0"/>
              </a:spcAft>
            </a:pPr>
            <a:r>
              <a:rPr lang="en-US" altLang="zh-CN" sz="2800" spc="-100" dirty="0">
                <a:solidFill>
                  <a:srgbClr val="C00000"/>
                </a:solidFill>
                <a:latin typeface="Calibri" panose="020F0502020204030204" charset="0"/>
                <a:ea typeface="宋体" panose="02010600030101010101" pitchFamily="2" charset="-122"/>
              </a:rPr>
              <a:t>out</a:t>
            </a:r>
            <a:endParaRPr lang="zh-CN" altLang="en-US" sz="2800" spc="-100" dirty="0">
              <a:solidFill>
                <a:srgbClr val="C00000"/>
              </a:solidFill>
              <a:latin typeface="Calibri" panose="020F0502020204030204" charset="0"/>
              <a:ea typeface="宋体" panose="02010600030101010101" pitchFamily="2" charset="-122"/>
            </a:endParaRPr>
          </a:p>
        </p:txBody>
      </p:sp>
      <p:sp>
        <p:nvSpPr>
          <p:cNvPr id="16" name="文本框 15"/>
          <p:cNvSpPr txBox="1"/>
          <p:nvPr/>
        </p:nvSpPr>
        <p:spPr>
          <a:xfrm>
            <a:off x="702139" y="3279233"/>
            <a:ext cx="464871" cy="523220"/>
          </a:xfrm>
          <a:prstGeom prst="rect">
            <a:avLst/>
          </a:prstGeom>
          <a:noFill/>
        </p:spPr>
        <p:txBody>
          <a:bodyPr wrap="none" rtlCol="0">
            <a:spAutoFit/>
          </a:bodyPr>
          <a:lstStyle/>
          <a:p>
            <a:pPr eaLnBrk="0" fontAlgn="base" hangingPunct="0">
              <a:spcBef>
                <a:spcPct val="0"/>
              </a:spcBef>
              <a:spcAft>
                <a:spcPct val="0"/>
              </a:spcAft>
            </a:pPr>
            <a:r>
              <a:rPr lang="en-US" altLang="zh-CN" sz="2800" spc="-100" dirty="0">
                <a:solidFill>
                  <a:srgbClr val="C00000"/>
                </a:solidFill>
                <a:latin typeface="Calibri" panose="020F0502020204030204" charset="0"/>
                <a:ea typeface="宋体" panose="02010600030101010101" pitchFamily="2" charset="-122"/>
              </a:rPr>
              <a:t>to</a:t>
            </a:r>
            <a:endParaRPr lang="zh-CN" altLang="en-US" sz="2800" spc="-100" dirty="0">
              <a:solidFill>
                <a:srgbClr val="C00000"/>
              </a:solidFill>
              <a:latin typeface="Calibri" panose="020F0502020204030204" charset="0"/>
              <a:ea typeface="宋体" panose="02010600030101010101" pitchFamily="2" charset="-122"/>
            </a:endParaRPr>
          </a:p>
        </p:txBody>
      </p:sp>
      <p:sp>
        <p:nvSpPr>
          <p:cNvPr id="17" name="文本框 16"/>
          <p:cNvSpPr txBox="1"/>
          <p:nvPr/>
        </p:nvSpPr>
        <p:spPr>
          <a:xfrm>
            <a:off x="3092339" y="3279233"/>
            <a:ext cx="845474" cy="523220"/>
          </a:xfrm>
          <a:prstGeom prst="rect">
            <a:avLst/>
          </a:prstGeom>
          <a:noFill/>
        </p:spPr>
        <p:txBody>
          <a:bodyPr wrap="square" rtlCol="0">
            <a:spAutoFit/>
          </a:bodyPr>
          <a:lstStyle/>
          <a:p>
            <a:pPr eaLnBrk="0" fontAlgn="base" hangingPunct="0">
              <a:spcBef>
                <a:spcPct val="0"/>
              </a:spcBef>
              <a:spcAft>
                <a:spcPct val="0"/>
              </a:spcAft>
            </a:pPr>
            <a:r>
              <a:rPr lang="en-US" altLang="zh-CN" sz="2800" spc="-100" dirty="0">
                <a:solidFill>
                  <a:srgbClr val="C00000"/>
                </a:solidFill>
                <a:latin typeface="Calibri" panose="020F0502020204030204" charset="0"/>
                <a:ea typeface="宋体" panose="02010600030101010101" pitchFamily="2" charset="-122"/>
              </a:rPr>
              <a:t>in</a:t>
            </a:r>
            <a:endParaRPr lang="zh-CN" altLang="en-US" sz="2800" spc="-100" dirty="0">
              <a:solidFill>
                <a:srgbClr val="C00000"/>
              </a:solidFill>
              <a:latin typeface="Calibri" panose="020F0502020204030204" charset="0"/>
              <a:ea typeface="宋体" panose="02010600030101010101" pitchFamily="2" charset="-122"/>
            </a:endParaRPr>
          </a:p>
        </p:txBody>
      </p:sp>
      <p:sp>
        <p:nvSpPr>
          <p:cNvPr id="18" name="文本框 17"/>
          <p:cNvSpPr txBox="1"/>
          <p:nvPr/>
        </p:nvSpPr>
        <p:spPr>
          <a:xfrm>
            <a:off x="6432617" y="3693079"/>
            <a:ext cx="780983" cy="523220"/>
          </a:xfrm>
          <a:prstGeom prst="rect">
            <a:avLst/>
          </a:prstGeom>
          <a:noFill/>
        </p:spPr>
        <p:txBody>
          <a:bodyPr wrap="none" rtlCol="0">
            <a:spAutoFit/>
          </a:bodyPr>
          <a:lstStyle/>
          <a:p>
            <a:pPr eaLnBrk="0" fontAlgn="base" hangingPunct="0">
              <a:spcBef>
                <a:spcPct val="0"/>
              </a:spcBef>
              <a:spcAft>
                <a:spcPct val="0"/>
              </a:spcAft>
            </a:pPr>
            <a:r>
              <a:rPr lang="en-US" altLang="zh-CN" sz="2800" spc="-100" dirty="0">
                <a:solidFill>
                  <a:srgbClr val="C00000"/>
                </a:solidFill>
                <a:latin typeface="Calibri" panose="020F0502020204030204" charset="0"/>
                <a:ea typeface="宋体" panose="02010600030101010101" pitchFamily="2" charset="-122"/>
              </a:rPr>
              <a:t>with</a:t>
            </a:r>
            <a:endParaRPr lang="zh-CN" altLang="en-US" sz="2800" spc="-100" dirty="0">
              <a:solidFill>
                <a:srgbClr val="C00000"/>
              </a:solidFill>
              <a:latin typeface="Calibri" panose="020F0502020204030204" charset="0"/>
              <a:ea typeface="宋体" panose="02010600030101010101" pitchFamily="2" charset="-122"/>
            </a:endParaRPr>
          </a:p>
        </p:txBody>
      </p:sp>
      <p:sp>
        <p:nvSpPr>
          <p:cNvPr id="19" name="文本框 18"/>
          <p:cNvSpPr txBox="1"/>
          <p:nvPr/>
        </p:nvSpPr>
        <p:spPr>
          <a:xfrm>
            <a:off x="5262818" y="4076138"/>
            <a:ext cx="464871" cy="523220"/>
          </a:xfrm>
          <a:prstGeom prst="rect">
            <a:avLst/>
          </a:prstGeom>
          <a:noFill/>
        </p:spPr>
        <p:txBody>
          <a:bodyPr wrap="none" rtlCol="0">
            <a:spAutoFit/>
          </a:bodyPr>
          <a:lstStyle/>
          <a:p>
            <a:pPr eaLnBrk="0" fontAlgn="base" hangingPunct="0">
              <a:spcBef>
                <a:spcPct val="0"/>
              </a:spcBef>
              <a:spcAft>
                <a:spcPct val="0"/>
              </a:spcAft>
            </a:pPr>
            <a:r>
              <a:rPr lang="en-US" altLang="zh-CN" sz="2800" spc="-100" dirty="0">
                <a:solidFill>
                  <a:srgbClr val="C00000"/>
                </a:solidFill>
                <a:latin typeface="Calibri" panose="020F0502020204030204" charset="0"/>
                <a:ea typeface="宋体" panose="02010600030101010101" pitchFamily="2" charset="-122"/>
              </a:rPr>
              <a:t>to</a:t>
            </a:r>
            <a:endParaRPr lang="zh-CN" altLang="en-US" sz="2800" spc="-100" dirty="0">
              <a:solidFill>
                <a:srgbClr val="C00000"/>
              </a:solidFill>
              <a:latin typeface="Calibri" panose="020F0502020204030204" charset="0"/>
              <a:ea typeface="宋体" panose="02010600030101010101" pitchFamily="2" charset="-122"/>
            </a:endParaRPr>
          </a:p>
        </p:txBody>
      </p:sp>
      <p:pic>
        <p:nvPicPr>
          <p:cNvPr id="20" name="图片 19" descr="1"/>
          <p:cNvPicPr>
            <a:picLocks noChangeAspect="1"/>
          </p:cNvPicPr>
          <p:nvPr/>
        </p:nvPicPr>
        <p:blipFill>
          <a:blip r:embed="rId4"/>
          <a:stretch>
            <a:fillRect/>
          </a:stretch>
        </p:blipFill>
        <p:spPr>
          <a:xfrm>
            <a:off x="10850378" y="6007442"/>
            <a:ext cx="1103630" cy="554990"/>
          </a:xfrm>
          <a:prstGeom prst="rect">
            <a:avLst/>
          </a:prstGeom>
        </p:spPr>
      </p:pic>
      <p:pic>
        <p:nvPicPr>
          <p:cNvPr id="22" name="图片 21">
            <a:hlinkClick r:id="rId2" action="ppaction://hlinksldjump"/>
          </p:cNvPr>
          <p:cNvPicPr>
            <a:picLocks noChangeAspect="1"/>
          </p:cNvPicPr>
          <p:nvPr/>
        </p:nvPicPr>
        <p:blipFill>
          <a:blip r:embed="rId5">
            <a:extLst>
              <a:ext uri="{28A0092B-C50C-407E-A947-70E740481C1C}">
                <a14:useLocalDpi xmlns:a14="http://schemas.microsoft.com/office/drawing/2010/main" val="0"/>
              </a:ext>
            </a:extLst>
          </a:blip>
          <a:srcRect t="18378" b="31548"/>
          <a:stretch>
            <a:fillRect/>
          </a:stretch>
        </p:blipFill>
        <p:spPr>
          <a:xfrm>
            <a:off x="10627995" y="160020"/>
            <a:ext cx="524510" cy="4273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dissolv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dissolv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dissolv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dissolve">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P spid="15" grpId="0"/>
      <p:bldP spid="16" grpId="0"/>
      <p:bldP spid="17" grpId="0"/>
      <p:bldP spid="18"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100" name="文本框 4"/>
          <p:cNvSpPr txBox="1">
            <a:spLocks noChangeArrowheads="1"/>
          </p:cNvSpPr>
          <p:nvPr/>
        </p:nvSpPr>
        <p:spPr bwMode="auto">
          <a:xfrm>
            <a:off x="184150" y="160338"/>
            <a:ext cx="7029450" cy="461665"/>
          </a:xfrm>
          <a:prstGeom prst="rect">
            <a:avLst/>
          </a:prstGeom>
          <a:noFill/>
          <a:ln w="9525">
            <a:noFill/>
            <a:miter lim="800000"/>
          </a:ln>
          <a:effectLst>
            <a:outerShdw blurRad="50800" dist="38100" dir="5400000" algn="t" rotWithShape="0">
              <a:prstClr val="black">
                <a:alpha val="40000"/>
              </a:prstClr>
            </a:outerShdw>
          </a:effectLst>
        </p:spPr>
        <p:txBody>
          <a:bodyPr wrap="square">
            <a:spAutoFit/>
          </a:bodyPr>
          <a:lstStyle/>
          <a:p>
            <a:r>
              <a:rPr lang="en-US" altLang="zh-CN" sz="2400" dirty="0">
                <a:solidFill>
                  <a:schemeClr val="bg1"/>
                </a:solidFill>
                <a:latin typeface="Arial Black" panose="020B0A04020102020204" pitchFamily="34" charset="0"/>
              </a:rPr>
              <a:t>Exercises · Language Exercises</a:t>
            </a:r>
            <a:endParaRPr lang="en-US" altLang="zh-CN" sz="2400" dirty="0">
              <a:solidFill>
                <a:schemeClr val="bg1"/>
              </a:solidFill>
              <a:latin typeface="Arial Black" panose="020B0A04020102020204" pitchFamily="34" charset="0"/>
            </a:endParaRPr>
          </a:p>
        </p:txBody>
      </p:sp>
      <p:pic>
        <p:nvPicPr>
          <p:cNvPr id="44" name="图片 43">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rcRect l="10347" t="37811" r="43034" b="24326"/>
          <a:stretch>
            <a:fillRect/>
          </a:stretch>
        </p:blipFill>
        <p:spPr>
          <a:xfrm>
            <a:off x="11264265" y="174625"/>
            <a:ext cx="503555" cy="454660"/>
          </a:xfrm>
          <a:prstGeom prst="rect">
            <a:avLst/>
          </a:prstGeom>
        </p:spPr>
      </p:pic>
      <p:sp>
        <p:nvSpPr>
          <p:cNvPr id="46" name="内容占位符 2"/>
          <p:cNvSpPr>
            <a:spLocks noGrp="1"/>
          </p:cNvSpPr>
          <p:nvPr/>
        </p:nvSpPr>
        <p:spPr>
          <a:xfrm>
            <a:off x="244475" y="881380"/>
            <a:ext cx="11683822" cy="5629275"/>
          </a:xfrm>
          <a:prstGeom prst="rect">
            <a:avLst/>
          </a:prstGeom>
          <a:noFill/>
          <a:ln w="9525">
            <a:noFill/>
            <a:miter lim="800000"/>
          </a:ln>
        </p:spPr>
        <p:txBody>
          <a:bodyPr vert="horz" wrap="square" lIns="91440" tIns="45720" rIns="91440" bIns="45720" numCol="1" anchor="t" anchorCtr="0" compatLnSpc="1"/>
          <a:lstStyle>
            <a:lvl1pPr marL="228600" indent="-22733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733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733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733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733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52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just">
              <a:spcBef>
                <a:spcPts val="300"/>
              </a:spcBef>
              <a:buNone/>
              <a:defRPr/>
            </a:pPr>
            <a:r>
              <a:rPr lang="en-US" altLang="zh-CN" b="1" dirty="0">
                <a:solidFill>
                  <a:prstClr val="black"/>
                </a:solidFill>
                <a:latin typeface="Calibri" panose="020F0502020204030204"/>
                <a:ea typeface="宋体" panose="02010600030101010101" pitchFamily="2" charset="-122"/>
              </a:rPr>
              <a:t>2. Fill in the blanks with the correct prepositions or adverbs.</a:t>
            </a:r>
            <a:endParaRPr lang="en-US" altLang="zh-CN" dirty="0">
              <a:solidFill>
                <a:prstClr val="black"/>
              </a:solidFill>
              <a:latin typeface="Calibri" panose="020F0502020204030204"/>
              <a:ea typeface="宋体" panose="02010600030101010101" pitchFamily="2" charset="-122"/>
            </a:endParaRPr>
          </a:p>
          <a:p>
            <a:pPr marL="266700" indent="-266700" algn="just">
              <a:spcBef>
                <a:spcPts val="300"/>
              </a:spcBef>
              <a:buNone/>
              <a:defRPr/>
            </a:pPr>
            <a:r>
              <a:rPr lang="en-US" altLang="zh-CN" dirty="0">
                <a:solidFill>
                  <a:prstClr val="black"/>
                </a:solidFill>
                <a:latin typeface="Calibri" panose="020F0502020204030204"/>
                <a:ea typeface="宋体" panose="02010600030101010101" pitchFamily="2" charset="-122"/>
              </a:rPr>
              <a:t>5. I went to my uncle, who was fond </a:t>
            </a:r>
            <a:r>
              <a:rPr lang="en-US" altLang="zh-CN" spc="-100" dirty="0" smtClean="0">
                <a:solidFill>
                  <a:schemeClr val="tx1">
                    <a:lumMod val="95000"/>
                    <a:lumOff val="5000"/>
                  </a:schemeClr>
                </a:solidFill>
                <a:latin typeface="Calibri" panose="020F0502020204030204"/>
                <a:ea typeface="宋体" panose="02010600030101010101" pitchFamily="2" charset="-122"/>
              </a:rPr>
              <a:t>_____</a:t>
            </a:r>
            <a:r>
              <a:rPr lang="en-US" altLang="zh-CN" spc="-100" dirty="0" smtClean="0">
                <a:solidFill>
                  <a:prstClr val="black"/>
                </a:solidFill>
                <a:latin typeface="Calibri" panose="020F0502020204030204"/>
                <a:ea typeface="宋体" panose="02010600030101010101" pitchFamily="2" charset="-122"/>
              </a:rPr>
              <a:t> </a:t>
            </a:r>
            <a:r>
              <a:rPr lang="en-US" altLang="zh-CN" dirty="0">
                <a:solidFill>
                  <a:prstClr val="black"/>
                </a:solidFill>
                <a:latin typeface="Calibri" panose="020F0502020204030204"/>
                <a:ea typeface="宋体" panose="02010600030101010101" pitchFamily="2" charset="-122"/>
              </a:rPr>
              <a:t>me, for help. He was something </a:t>
            </a:r>
            <a:r>
              <a:rPr lang="en-US" altLang="zh-CN" spc="-100" dirty="0" smtClean="0">
                <a:solidFill>
                  <a:schemeClr val="tx1">
                    <a:lumMod val="95000"/>
                    <a:lumOff val="5000"/>
                  </a:schemeClr>
                </a:solidFill>
                <a:latin typeface="Calibri" panose="020F0502020204030204"/>
                <a:ea typeface="宋体" panose="02010600030101010101" pitchFamily="2" charset="-122"/>
              </a:rPr>
              <a:t>____</a:t>
            </a:r>
            <a:r>
              <a:rPr lang="zh-CN" altLang="en-US" spc="-100" dirty="0" smtClean="0">
                <a:solidFill>
                  <a:schemeClr val="tx1">
                    <a:lumMod val="95000"/>
                    <a:lumOff val="5000"/>
                  </a:schemeClr>
                </a:solidFill>
                <a:latin typeface="Calibri" panose="020F0502020204030204"/>
                <a:ea typeface="宋体" panose="02010600030101010101" pitchFamily="2" charset="-122"/>
              </a:rPr>
              <a:t> </a:t>
            </a:r>
            <a:r>
              <a:rPr lang="en-US" altLang="zh-CN" dirty="0" smtClean="0">
                <a:solidFill>
                  <a:prstClr val="black"/>
                </a:solidFill>
                <a:latin typeface="Calibri" panose="020F0502020204030204"/>
                <a:ea typeface="宋体" panose="02010600030101010101" pitchFamily="2" charset="-122"/>
              </a:rPr>
              <a:t> </a:t>
            </a:r>
            <a:r>
              <a:rPr lang="en-US" altLang="zh-CN" dirty="0">
                <a:solidFill>
                  <a:prstClr val="black"/>
                </a:solidFill>
                <a:latin typeface="Calibri" panose="020F0502020204030204"/>
                <a:ea typeface="宋体" panose="02010600030101010101" pitchFamily="2" charset="-122"/>
              </a:rPr>
              <a:t>a doctor. He spread some stuff </a:t>
            </a:r>
            <a:r>
              <a:rPr lang="en-US" altLang="zh-CN" spc="-100" dirty="0" smtClean="0">
                <a:solidFill>
                  <a:schemeClr val="tx1">
                    <a:lumMod val="95000"/>
                    <a:lumOff val="5000"/>
                  </a:schemeClr>
                </a:solidFill>
                <a:latin typeface="Calibri" panose="020F0502020204030204"/>
                <a:ea typeface="宋体" panose="02010600030101010101" pitchFamily="2" charset="-122"/>
              </a:rPr>
              <a:t>_____</a:t>
            </a:r>
            <a:r>
              <a:rPr lang="zh-CN" altLang="en-US" spc="-100" dirty="0" smtClean="0">
                <a:solidFill>
                  <a:schemeClr val="tx1">
                    <a:lumMod val="95000"/>
                    <a:lumOff val="5000"/>
                  </a:schemeClr>
                </a:solidFill>
                <a:latin typeface="Calibri" panose="020F0502020204030204"/>
                <a:ea typeface="宋体" panose="02010600030101010101" pitchFamily="2" charset="-122"/>
              </a:rPr>
              <a:t> </a:t>
            </a:r>
            <a:r>
              <a:rPr lang="en-US" altLang="zh-CN" dirty="0">
                <a:solidFill>
                  <a:prstClr val="black"/>
                </a:solidFill>
                <a:latin typeface="Calibri" panose="020F0502020204030204"/>
                <a:ea typeface="宋体" panose="02010600030101010101" pitchFamily="2" charset="-122"/>
              </a:rPr>
              <a:t>my wound and assured me that the pain would be gone in no time. But two weeks later my pain still lingered </a:t>
            </a:r>
            <a:r>
              <a:rPr lang="en-US" altLang="zh-CN" spc="-100" dirty="0">
                <a:solidFill>
                  <a:schemeClr val="tx1">
                    <a:lumMod val="95000"/>
                    <a:lumOff val="5000"/>
                  </a:schemeClr>
                </a:solidFill>
                <a:latin typeface="Calibri" panose="020F0502020204030204"/>
                <a:ea typeface="宋体" panose="02010600030101010101" pitchFamily="2" charset="-122"/>
              </a:rPr>
              <a:t>_____.</a:t>
            </a:r>
            <a:endParaRPr lang="en-US" altLang="zh-CN" dirty="0">
              <a:solidFill>
                <a:prstClr val="black"/>
              </a:solidFill>
              <a:latin typeface="Calibri" panose="020F0502020204030204"/>
              <a:ea typeface="宋体" panose="02010600030101010101" pitchFamily="2" charset="-122"/>
            </a:endParaRPr>
          </a:p>
          <a:p>
            <a:pPr marL="266700" lvl="0" indent="-266700" algn="just">
              <a:spcBef>
                <a:spcPts val="300"/>
              </a:spcBef>
              <a:buNone/>
              <a:defRPr/>
            </a:pPr>
            <a:r>
              <a:rPr lang="en-US" altLang="zh-CN" dirty="0">
                <a:solidFill>
                  <a:prstClr val="black"/>
                </a:solidFill>
                <a:latin typeface="Calibri" panose="020F0502020204030204"/>
                <a:ea typeface="宋体" panose="02010600030101010101" pitchFamily="2" charset="-122"/>
              </a:rPr>
              <a:t>6.</a:t>
            </a:r>
            <a:r>
              <a:rPr lang="en-US" altLang="zh-CN" spc="-100" dirty="0">
                <a:solidFill>
                  <a:schemeClr val="tx1">
                    <a:lumMod val="95000"/>
                    <a:lumOff val="5000"/>
                  </a:schemeClr>
                </a:solidFill>
                <a:latin typeface="Calibri" panose="020F0502020204030204"/>
                <a:ea typeface="宋体" panose="02010600030101010101" pitchFamily="2" charset="-122"/>
              </a:rPr>
              <a:t> _____</a:t>
            </a:r>
            <a:r>
              <a:rPr lang="en-US" altLang="zh-CN" dirty="0">
                <a:solidFill>
                  <a:prstClr val="black"/>
                </a:solidFill>
                <a:latin typeface="Calibri" panose="020F0502020204030204"/>
                <a:ea typeface="宋体" panose="02010600030101010101" pitchFamily="2" charset="-122"/>
              </a:rPr>
              <a:t>my mind, it was Su </a:t>
            </a:r>
            <a:r>
              <a:rPr lang="en-US" altLang="zh-CN" dirty="0" err="1">
                <a:solidFill>
                  <a:prstClr val="black"/>
                </a:solidFill>
                <a:latin typeface="Calibri" panose="020F0502020204030204"/>
                <a:ea typeface="宋体" panose="02010600030101010101" pitchFamily="2" charset="-122"/>
              </a:rPr>
              <a:t>Dongpo</a:t>
            </a:r>
            <a:r>
              <a:rPr lang="en-US" altLang="zh-CN" dirty="0">
                <a:solidFill>
                  <a:prstClr val="black"/>
                </a:solidFill>
                <a:latin typeface="Calibri" panose="020F0502020204030204"/>
                <a:ea typeface="宋体" panose="02010600030101010101" pitchFamily="2" charset="-122"/>
              </a:rPr>
              <a:t> who wrote the most memorable poem that sings </a:t>
            </a:r>
            <a:r>
              <a:rPr lang="en-US" altLang="zh-CN" spc="-100" dirty="0" smtClean="0">
                <a:solidFill>
                  <a:schemeClr val="tx1">
                    <a:lumMod val="95000"/>
                    <a:lumOff val="5000"/>
                  </a:schemeClr>
                </a:solidFill>
                <a:latin typeface="Calibri" panose="020F0502020204030204"/>
                <a:ea typeface="宋体" panose="02010600030101010101" pitchFamily="2" charset="-122"/>
              </a:rPr>
              <a:t>_____</a:t>
            </a:r>
            <a:r>
              <a:rPr lang="en-US" altLang="zh-CN" spc="-100" dirty="0" smtClean="0">
                <a:solidFill>
                  <a:prstClr val="black"/>
                </a:solidFill>
                <a:latin typeface="Calibri" panose="020F0502020204030204"/>
                <a:ea typeface="宋体" panose="02010600030101010101" pitchFamily="2" charset="-122"/>
              </a:rPr>
              <a:t> </a:t>
            </a:r>
            <a:r>
              <a:rPr lang="en-US" altLang="zh-CN" dirty="0">
                <a:solidFill>
                  <a:prstClr val="black"/>
                </a:solidFill>
                <a:latin typeface="Calibri" panose="020F0502020204030204"/>
                <a:ea typeface="宋体" panose="02010600030101010101" pitchFamily="2" charset="-122"/>
              </a:rPr>
              <a:t>the beautiful moon.</a:t>
            </a:r>
            <a:endParaRPr lang="en-US" altLang="zh-CN" dirty="0">
              <a:solidFill>
                <a:prstClr val="black"/>
              </a:solidFill>
              <a:latin typeface="Calibri" panose="020F0502020204030204"/>
              <a:ea typeface="宋体" panose="02010600030101010101" pitchFamily="2" charset="-122"/>
            </a:endParaRPr>
          </a:p>
          <a:p>
            <a:pPr marL="266700" lvl="0" indent="-266700" algn="just">
              <a:spcBef>
                <a:spcPts val="300"/>
              </a:spcBef>
              <a:buNone/>
              <a:defRPr/>
            </a:pPr>
            <a:r>
              <a:rPr lang="en-US" altLang="zh-CN" dirty="0">
                <a:solidFill>
                  <a:prstClr val="black"/>
                </a:solidFill>
                <a:latin typeface="Calibri" panose="020F0502020204030204"/>
                <a:ea typeface="宋体" panose="02010600030101010101" pitchFamily="2" charset="-122"/>
              </a:rPr>
              <a:t>7. It was a lovely painting, showing a young woman holding a little baby </a:t>
            </a:r>
            <a:r>
              <a:rPr lang="en-US" altLang="zh-CN" dirty="0" smtClean="0">
                <a:solidFill>
                  <a:prstClr val="black"/>
                </a:solidFill>
                <a:latin typeface="Calibri" panose="020F0502020204030204"/>
                <a:ea typeface="宋体" panose="02010600030101010101" pitchFamily="2" charset="-122"/>
              </a:rPr>
              <a:t>_</a:t>
            </a:r>
            <a:r>
              <a:rPr lang="en-US" altLang="zh-CN" spc="-100" dirty="0" smtClean="0">
                <a:solidFill>
                  <a:schemeClr val="tx1">
                    <a:lumMod val="95000"/>
                    <a:lumOff val="5000"/>
                  </a:schemeClr>
                </a:solidFill>
                <a:latin typeface="Calibri" panose="020F0502020204030204"/>
                <a:ea typeface="宋体" panose="02010600030101010101" pitchFamily="2" charset="-122"/>
              </a:rPr>
              <a:t>___ </a:t>
            </a:r>
            <a:r>
              <a:rPr lang="en-US" altLang="zh-CN" dirty="0" smtClean="0">
                <a:solidFill>
                  <a:prstClr val="black"/>
                </a:solidFill>
                <a:latin typeface="Calibri" panose="020F0502020204030204"/>
                <a:ea typeface="宋体" panose="02010600030101010101" pitchFamily="2" charset="-122"/>
              </a:rPr>
              <a:t>her </a:t>
            </a:r>
            <a:r>
              <a:rPr lang="en-US" altLang="zh-CN" dirty="0">
                <a:solidFill>
                  <a:prstClr val="black"/>
                </a:solidFill>
                <a:latin typeface="Calibri" panose="020F0502020204030204"/>
                <a:ea typeface="宋体" panose="02010600030101010101" pitchFamily="2" charset="-122"/>
              </a:rPr>
              <a:t>arms, bursting</a:t>
            </a:r>
            <a:r>
              <a:rPr lang="en-US" altLang="zh-CN" spc="-100" dirty="0">
                <a:solidFill>
                  <a:schemeClr val="tx1">
                    <a:lumMod val="95000"/>
                    <a:lumOff val="5000"/>
                  </a:schemeClr>
                </a:solidFill>
                <a:latin typeface="Calibri" panose="020F0502020204030204"/>
                <a:ea typeface="宋体" panose="02010600030101010101" pitchFamily="2" charset="-122"/>
              </a:rPr>
              <a:t> </a:t>
            </a:r>
            <a:r>
              <a:rPr lang="en-US" altLang="zh-CN" spc="-100" dirty="0" smtClean="0">
                <a:solidFill>
                  <a:schemeClr val="tx1">
                    <a:lumMod val="95000"/>
                    <a:lumOff val="5000"/>
                  </a:schemeClr>
                </a:solidFill>
                <a:latin typeface="Calibri" panose="020F0502020204030204"/>
                <a:ea typeface="宋体" panose="02010600030101010101" pitchFamily="2" charset="-122"/>
              </a:rPr>
              <a:t>_____ </a:t>
            </a:r>
            <a:r>
              <a:rPr lang="en-US" altLang="zh-CN" dirty="0" smtClean="0">
                <a:solidFill>
                  <a:prstClr val="black"/>
                </a:solidFill>
                <a:latin typeface="Calibri" panose="020F0502020204030204"/>
                <a:ea typeface="宋体" panose="02010600030101010101" pitchFamily="2" charset="-122"/>
              </a:rPr>
              <a:t>love</a:t>
            </a:r>
            <a:r>
              <a:rPr lang="en-US" altLang="zh-CN" dirty="0">
                <a:solidFill>
                  <a:prstClr val="black"/>
                </a:solidFill>
                <a:latin typeface="Calibri" panose="020F0502020204030204"/>
                <a:ea typeface="宋体" panose="02010600030101010101" pitchFamily="2" charset="-122"/>
              </a:rPr>
              <a:t>.</a:t>
            </a:r>
            <a:endParaRPr lang="en-US" altLang="zh-CN" dirty="0">
              <a:solidFill>
                <a:prstClr val="black"/>
              </a:solidFill>
              <a:latin typeface="Calibri" panose="020F0502020204030204"/>
              <a:ea typeface="宋体" panose="02010600030101010101" pitchFamily="2" charset="-122"/>
            </a:endParaRPr>
          </a:p>
          <a:p>
            <a:pPr marL="266700" lvl="0" indent="-266700" algn="just">
              <a:spcBef>
                <a:spcPts val="300"/>
              </a:spcBef>
              <a:buNone/>
              <a:defRPr/>
            </a:pPr>
            <a:r>
              <a:rPr lang="en-US" altLang="zh-CN" dirty="0">
                <a:solidFill>
                  <a:prstClr val="black"/>
                </a:solidFill>
                <a:latin typeface="Calibri" panose="020F0502020204030204"/>
                <a:ea typeface="宋体" panose="02010600030101010101" pitchFamily="2" charset="-122"/>
              </a:rPr>
              <a:t>8.  Our grandparents keep telling us that our life is much better now compared </a:t>
            </a:r>
            <a:r>
              <a:rPr lang="en-US" altLang="zh-CN" spc="-100" dirty="0">
                <a:solidFill>
                  <a:schemeClr val="tx1">
                    <a:lumMod val="95000"/>
                    <a:lumOff val="5000"/>
                  </a:schemeClr>
                </a:solidFill>
                <a:latin typeface="Calibri" panose="020F0502020204030204"/>
                <a:ea typeface="宋体" panose="02010600030101010101" pitchFamily="2" charset="-122"/>
              </a:rPr>
              <a:t>_____</a:t>
            </a:r>
            <a:r>
              <a:rPr lang="en-US" altLang="zh-CN" spc="-100" dirty="0">
                <a:solidFill>
                  <a:prstClr val="black"/>
                </a:solidFill>
                <a:latin typeface="Calibri" panose="020F0502020204030204"/>
                <a:ea typeface="宋体" panose="02010600030101010101" pitchFamily="2" charset="-122"/>
              </a:rPr>
              <a:t> </a:t>
            </a:r>
            <a:r>
              <a:rPr lang="en-US" altLang="zh-CN" dirty="0">
                <a:solidFill>
                  <a:prstClr val="black"/>
                </a:solidFill>
                <a:latin typeface="Calibri" panose="020F0502020204030204"/>
                <a:ea typeface="宋体" panose="02010600030101010101" pitchFamily="2" charset="-122"/>
              </a:rPr>
              <a:t>theirs when they were our age, and we shouldn't be ungrateful </a:t>
            </a:r>
            <a:r>
              <a:rPr lang="en-US" altLang="zh-CN" spc="-100" dirty="0" smtClean="0">
                <a:solidFill>
                  <a:schemeClr val="tx1">
                    <a:lumMod val="95000"/>
                    <a:lumOff val="5000"/>
                  </a:schemeClr>
                </a:solidFill>
                <a:latin typeface="Calibri" panose="020F0502020204030204"/>
                <a:ea typeface="宋体" panose="02010600030101010101" pitchFamily="2" charset="-122"/>
              </a:rPr>
              <a:t>____</a:t>
            </a:r>
            <a:r>
              <a:rPr lang="en-US" altLang="zh-CN" spc="-100" dirty="0" smtClean="0">
                <a:solidFill>
                  <a:prstClr val="black"/>
                </a:solidFill>
                <a:latin typeface="Calibri" panose="020F0502020204030204"/>
                <a:ea typeface="宋体" panose="02010600030101010101" pitchFamily="2" charset="-122"/>
              </a:rPr>
              <a:t> </a:t>
            </a:r>
            <a:r>
              <a:rPr lang="en-US" altLang="zh-CN" dirty="0">
                <a:solidFill>
                  <a:prstClr val="black"/>
                </a:solidFill>
                <a:latin typeface="Calibri" panose="020F0502020204030204"/>
                <a:ea typeface="宋体" panose="02010600030101010101" pitchFamily="2" charset="-122"/>
              </a:rPr>
              <a:t>all those who have helped to make it possible.</a:t>
            </a:r>
            <a:endParaRPr lang="en-US" altLang="zh-CN" dirty="0">
              <a:solidFill>
                <a:prstClr val="black"/>
              </a:solidFill>
              <a:latin typeface="Calibri" panose="020F0502020204030204"/>
              <a:ea typeface="宋体" panose="02010600030101010101" pitchFamily="2" charset="-122"/>
            </a:endParaRPr>
          </a:p>
          <a:p>
            <a:pPr marL="781050" lvl="0" indent="-514350" algn="just">
              <a:spcBef>
                <a:spcPts val="500"/>
              </a:spcBef>
              <a:buAutoNum type="arabicPeriod"/>
              <a:defRPr/>
            </a:pPr>
            <a:endParaRPr lang="en-US" altLang="zh-CN" dirty="0">
              <a:solidFill>
                <a:prstClr val="black"/>
              </a:solidFill>
              <a:latin typeface="Calibri" panose="020F0502020204030204"/>
              <a:ea typeface="宋体" panose="02010600030101010101" pitchFamily="2" charset="-122"/>
            </a:endParaRPr>
          </a:p>
          <a:p>
            <a:pPr marL="536575" lvl="0" indent="-269875" algn="just">
              <a:spcBef>
                <a:spcPts val="500"/>
              </a:spcBef>
              <a:buNone/>
              <a:defRPr/>
            </a:pPr>
            <a:endParaRPr lang="en-US" altLang="zh-CN" dirty="0">
              <a:solidFill>
                <a:prstClr val="black"/>
              </a:solidFill>
              <a:latin typeface="Calibri" panose="020F0502020204030204"/>
              <a:ea typeface="宋体" panose="02010600030101010101" pitchFamily="2" charset="-122"/>
            </a:endParaRPr>
          </a:p>
        </p:txBody>
      </p:sp>
      <p:pic>
        <p:nvPicPr>
          <p:cNvPr id="7" name="图片 6" descr="2"/>
          <p:cNvPicPr>
            <a:picLocks noChangeAspect="1"/>
          </p:cNvPicPr>
          <p:nvPr/>
        </p:nvPicPr>
        <p:blipFill>
          <a:blip r:embed="rId4"/>
          <a:stretch>
            <a:fillRect/>
          </a:stretch>
        </p:blipFill>
        <p:spPr>
          <a:xfrm>
            <a:off x="10854023" y="6007035"/>
            <a:ext cx="1103630" cy="554990"/>
          </a:xfrm>
          <a:prstGeom prst="rect">
            <a:avLst/>
          </a:prstGeom>
        </p:spPr>
      </p:pic>
      <p:sp>
        <p:nvSpPr>
          <p:cNvPr id="12" name="文本框 11"/>
          <p:cNvSpPr txBox="1"/>
          <p:nvPr/>
        </p:nvSpPr>
        <p:spPr>
          <a:xfrm>
            <a:off x="5755694" y="1274341"/>
            <a:ext cx="457176" cy="523220"/>
          </a:xfrm>
          <a:prstGeom prst="rect">
            <a:avLst/>
          </a:prstGeom>
          <a:noFill/>
        </p:spPr>
        <p:txBody>
          <a:bodyPr wrap="none" rtlCol="0">
            <a:spAutoFit/>
          </a:bodyPr>
          <a:lstStyle/>
          <a:p>
            <a:pPr eaLnBrk="0" fontAlgn="base" hangingPunct="0">
              <a:spcBef>
                <a:spcPct val="0"/>
              </a:spcBef>
              <a:spcAft>
                <a:spcPct val="0"/>
              </a:spcAft>
            </a:pPr>
            <a:r>
              <a:rPr lang="en-US" altLang="zh-CN" sz="2800" spc="-100" dirty="0">
                <a:solidFill>
                  <a:srgbClr val="C00000"/>
                </a:solidFill>
                <a:latin typeface="Calibri" panose="020F0502020204030204" charset="0"/>
                <a:ea typeface="宋体" panose="02010600030101010101" pitchFamily="2" charset="-122"/>
              </a:rPr>
              <a:t>of</a:t>
            </a:r>
            <a:endParaRPr lang="zh-CN" altLang="en-US" sz="2800" spc="-100" dirty="0">
              <a:solidFill>
                <a:srgbClr val="C00000"/>
              </a:solidFill>
              <a:latin typeface="Calibri" panose="020F0502020204030204" charset="0"/>
              <a:ea typeface="宋体" panose="02010600030101010101" pitchFamily="2" charset="-122"/>
            </a:endParaRPr>
          </a:p>
        </p:txBody>
      </p:sp>
      <p:sp>
        <p:nvSpPr>
          <p:cNvPr id="14" name="文本框 13"/>
          <p:cNvSpPr txBox="1"/>
          <p:nvPr/>
        </p:nvSpPr>
        <p:spPr>
          <a:xfrm>
            <a:off x="11266913" y="1285835"/>
            <a:ext cx="457176" cy="523220"/>
          </a:xfrm>
          <a:prstGeom prst="rect">
            <a:avLst/>
          </a:prstGeom>
          <a:noFill/>
        </p:spPr>
        <p:txBody>
          <a:bodyPr wrap="none" rtlCol="0">
            <a:spAutoFit/>
          </a:bodyPr>
          <a:lstStyle/>
          <a:p>
            <a:pPr eaLnBrk="0" fontAlgn="base" hangingPunct="0">
              <a:spcBef>
                <a:spcPct val="0"/>
              </a:spcBef>
              <a:spcAft>
                <a:spcPct val="0"/>
              </a:spcAft>
            </a:pPr>
            <a:r>
              <a:rPr lang="en-US" altLang="zh-CN" sz="2800" spc="-100" dirty="0">
                <a:solidFill>
                  <a:srgbClr val="C00000"/>
                </a:solidFill>
                <a:latin typeface="Calibri" panose="020F0502020204030204" charset="0"/>
                <a:ea typeface="宋体" panose="02010600030101010101" pitchFamily="2" charset="-122"/>
              </a:rPr>
              <a:t>of</a:t>
            </a:r>
            <a:endParaRPr lang="zh-CN" altLang="en-US" sz="2800" spc="-100" dirty="0">
              <a:solidFill>
                <a:srgbClr val="C00000"/>
              </a:solidFill>
              <a:latin typeface="Calibri" panose="020F0502020204030204" charset="0"/>
              <a:ea typeface="宋体" panose="02010600030101010101" pitchFamily="2" charset="-122"/>
            </a:endParaRPr>
          </a:p>
        </p:txBody>
      </p:sp>
      <p:sp>
        <p:nvSpPr>
          <p:cNvPr id="15" name="文本框 14"/>
          <p:cNvSpPr txBox="1"/>
          <p:nvPr/>
        </p:nvSpPr>
        <p:spPr>
          <a:xfrm>
            <a:off x="5218367" y="1667302"/>
            <a:ext cx="537327" cy="523220"/>
          </a:xfrm>
          <a:prstGeom prst="rect">
            <a:avLst/>
          </a:prstGeom>
          <a:noFill/>
        </p:spPr>
        <p:txBody>
          <a:bodyPr wrap="none" rtlCol="0">
            <a:spAutoFit/>
          </a:bodyPr>
          <a:lstStyle/>
          <a:p>
            <a:pPr eaLnBrk="0" fontAlgn="base" hangingPunct="0">
              <a:spcBef>
                <a:spcPct val="0"/>
              </a:spcBef>
              <a:spcAft>
                <a:spcPct val="0"/>
              </a:spcAft>
            </a:pPr>
            <a:r>
              <a:rPr lang="en-US" altLang="zh-CN" sz="2800" spc="-100" dirty="0">
                <a:solidFill>
                  <a:srgbClr val="C00000"/>
                </a:solidFill>
                <a:latin typeface="Calibri" panose="020F0502020204030204" charset="0"/>
                <a:ea typeface="宋体" panose="02010600030101010101" pitchFamily="2" charset="-122"/>
              </a:rPr>
              <a:t>on</a:t>
            </a:r>
            <a:endParaRPr lang="zh-CN" altLang="en-US" sz="2800" spc="-100" dirty="0">
              <a:solidFill>
                <a:srgbClr val="C00000"/>
              </a:solidFill>
              <a:latin typeface="Calibri" panose="020F0502020204030204" charset="0"/>
              <a:ea typeface="宋体" panose="02010600030101010101" pitchFamily="2" charset="-122"/>
            </a:endParaRPr>
          </a:p>
        </p:txBody>
      </p:sp>
      <p:sp>
        <p:nvSpPr>
          <p:cNvPr id="16" name="文本框 15"/>
          <p:cNvSpPr txBox="1"/>
          <p:nvPr/>
        </p:nvSpPr>
        <p:spPr>
          <a:xfrm>
            <a:off x="10611205" y="2046185"/>
            <a:ext cx="537327" cy="523220"/>
          </a:xfrm>
          <a:prstGeom prst="rect">
            <a:avLst/>
          </a:prstGeom>
          <a:noFill/>
        </p:spPr>
        <p:txBody>
          <a:bodyPr wrap="none" rtlCol="0">
            <a:spAutoFit/>
          </a:bodyPr>
          <a:lstStyle/>
          <a:p>
            <a:pPr eaLnBrk="0" fontAlgn="base" hangingPunct="0">
              <a:spcBef>
                <a:spcPct val="0"/>
              </a:spcBef>
              <a:spcAft>
                <a:spcPct val="0"/>
              </a:spcAft>
            </a:pPr>
            <a:r>
              <a:rPr lang="en-US" altLang="zh-CN" sz="2800" spc="-100" dirty="0">
                <a:solidFill>
                  <a:srgbClr val="C00000"/>
                </a:solidFill>
                <a:latin typeface="Calibri" panose="020F0502020204030204" charset="0"/>
                <a:ea typeface="宋体" panose="02010600030101010101" pitchFamily="2" charset="-122"/>
              </a:rPr>
              <a:t>on</a:t>
            </a:r>
            <a:endParaRPr lang="zh-CN" altLang="en-US" sz="2800" spc="-100" dirty="0">
              <a:solidFill>
                <a:srgbClr val="C00000"/>
              </a:solidFill>
              <a:latin typeface="Calibri" panose="020F0502020204030204" charset="0"/>
              <a:ea typeface="宋体" panose="02010600030101010101" pitchFamily="2" charset="-122"/>
            </a:endParaRPr>
          </a:p>
        </p:txBody>
      </p:sp>
      <p:sp>
        <p:nvSpPr>
          <p:cNvPr id="17" name="文本框 16"/>
          <p:cNvSpPr txBox="1"/>
          <p:nvPr/>
        </p:nvSpPr>
        <p:spPr>
          <a:xfrm>
            <a:off x="650286" y="2443465"/>
            <a:ext cx="870879" cy="523220"/>
          </a:xfrm>
          <a:prstGeom prst="rect">
            <a:avLst/>
          </a:prstGeom>
          <a:noFill/>
        </p:spPr>
        <p:txBody>
          <a:bodyPr wrap="none" rtlCol="0">
            <a:spAutoFit/>
          </a:bodyPr>
          <a:lstStyle/>
          <a:p>
            <a:pPr eaLnBrk="0" fontAlgn="base" hangingPunct="0">
              <a:spcBef>
                <a:spcPct val="0"/>
              </a:spcBef>
              <a:spcAft>
                <a:spcPct val="0"/>
              </a:spcAft>
            </a:pPr>
            <a:r>
              <a:rPr lang="en-US" altLang="zh-CN" sz="2800" spc="-100" dirty="0">
                <a:solidFill>
                  <a:srgbClr val="C00000"/>
                </a:solidFill>
                <a:latin typeface="Calibri" panose="020F0502020204030204" charset="0"/>
                <a:ea typeface="宋体" panose="02010600030101010101" pitchFamily="2" charset="-122"/>
              </a:rPr>
              <a:t>To/In</a:t>
            </a:r>
            <a:endParaRPr lang="zh-CN" altLang="en-US" sz="2800" spc="-100" dirty="0">
              <a:solidFill>
                <a:srgbClr val="C00000"/>
              </a:solidFill>
              <a:latin typeface="Calibri" panose="020F0502020204030204" charset="0"/>
              <a:ea typeface="宋体" panose="02010600030101010101" pitchFamily="2" charset="-122"/>
            </a:endParaRPr>
          </a:p>
        </p:txBody>
      </p:sp>
      <p:sp>
        <p:nvSpPr>
          <p:cNvPr id="18" name="文本框 17"/>
          <p:cNvSpPr txBox="1"/>
          <p:nvPr/>
        </p:nvSpPr>
        <p:spPr>
          <a:xfrm>
            <a:off x="1615857" y="2860894"/>
            <a:ext cx="457176" cy="523220"/>
          </a:xfrm>
          <a:prstGeom prst="rect">
            <a:avLst/>
          </a:prstGeom>
          <a:noFill/>
        </p:spPr>
        <p:txBody>
          <a:bodyPr wrap="none" rtlCol="0">
            <a:spAutoFit/>
          </a:bodyPr>
          <a:lstStyle/>
          <a:p>
            <a:pPr eaLnBrk="0" fontAlgn="base" hangingPunct="0">
              <a:spcBef>
                <a:spcPct val="0"/>
              </a:spcBef>
              <a:spcAft>
                <a:spcPct val="0"/>
              </a:spcAft>
            </a:pPr>
            <a:r>
              <a:rPr lang="en-US" altLang="zh-CN" sz="2800" spc="-100" dirty="0">
                <a:solidFill>
                  <a:srgbClr val="C00000"/>
                </a:solidFill>
                <a:latin typeface="Calibri" panose="020F0502020204030204" charset="0"/>
                <a:ea typeface="宋体" panose="02010600030101010101" pitchFamily="2" charset="-122"/>
              </a:rPr>
              <a:t>of</a:t>
            </a:r>
            <a:endParaRPr lang="zh-CN" altLang="en-US" sz="2800" spc="-100" dirty="0">
              <a:solidFill>
                <a:srgbClr val="C00000"/>
              </a:solidFill>
              <a:latin typeface="Calibri" panose="020F0502020204030204" charset="0"/>
              <a:ea typeface="宋体" panose="02010600030101010101" pitchFamily="2" charset="-122"/>
            </a:endParaRPr>
          </a:p>
        </p:txBody>
      </p:sp>
      <p:sp>
        <p:nvSpPr>
          <p:cNvPr id="19" name="文本框 18"/>
          <p:cNvSpPr txBox="1"/>
          <p:nvPr/>
        </p:nvSpPr>
        <p:spPr>
          <a:xfrm>
            <a:off x="11294163" y="3259950"/>
            <a:ext cx="429926" cy="523220"/>
          </a:xfrm>
          <a:prstGeom prst="rect">
            <a:avLst/>
          </a:prstGeom>
          <a:noFill/>
        </p:spPr>
        <p:txBody>
          <a:bodyPr wrap="square" rtlCol="0">
            <a:spAutoFit/>
          </a:bodyPr>
          <a:lstStyle/>
          <a:p>
            <a:pPr eaLnBrk="0" fontAlgn="base" hangingPunct="0">
              <a:spcBef>
                <a:spcPct val="0"/>
              </a:spcBef>
              <a:spcAft>
                <a:spcPct val="0"/>
              </a:spcAft>
            </a:pPr>
            <a:r>
              <a:rPr lang="en-US" altLang="zh-CN" sz="2800" spc="-100" dirty="0">
                <a:solidFill>
                  <a:srgbClr val="C00000"/>
                </a:solidFill>
                <a:latin typeface="Calibri" panose="020F0502020204030204" charset="0"/>
                <a:ea typeface="宋体" panose="02010600030101010101" pitchFamily="2" charset="-122"/>
              </a:rPr>
              <a:t>in</a:t>
            </a:r>
            <a:endParaRPr lang="zh-CN" altLang="en-US" sz="2800" spc="-100" dirty="0">
              <a:solidFill>
                <a:srgbClr val="C00000"/>
              </a:solidFill>
              <a:latin typeface="Calibri" panose="020F0502020204030204" charset="0"/>
              <a:ea typeface="宋体" panose="02010600030101010101" pitchFamily="2" charset="-122"/>
            </a:endParaRPr>
          </a:p>
        </p:txBody>
      </p:sp>
      <p:sp>
        <p:nvSpPr>
          <p:cNvPr id="20" name="文本框 19"/>
          <p:cNvSpPr txBox="1"/>
          <p:nvPr/>
        </p:nvSpPr>
        <p:spPr>
          <a:xfrm>
            <a:off x="3308383" y="3654662"/>
            <a:ext cx="780983" cy="523220"/>
          </a:xfrm>
          <a:prstGeom prst="rect">
            <a:avLst/>
          </a:prstGeom>
          <a:noFill/>
        </p:spPr>
        <p:txBody>
          <a:bodyPr wrap="none" rtlCol="0">
            <a:spAutoFit/>
          </a:bodyPr>
          <a:lstStyle/>
          <a:p>
            <a:pPr eaLnBrk="0" fontAlgn="base" hangingPunct="0">
              <a:spcBef>
                <a:spcPct val="0"/>
              </a:spcBef>
              <a:spcAft>
                <a:spcPct val="0"/>
              </a:spcAft>
            </a:pPr>
            <a:r>
              <a:rPr lang="en-US" altLang="zh-CN" sz="2800" spc="-100" dirty="0">
                <a:solidFill>
                  <a:srgbClr val="C00000"/>
                </a:solidFill>
                <a:latin typeface="Calibri" panose="020F0502020204030204" charset="0"/>
                <a:ea typeface="宋体" panose="02010600030101010101" pitchFamily="2" charset="-122"/>
              </a:rPr>
              <a:t>with</a:t>
            </a:r>
            <a:endParaRPr lang="zh-CN" altLang="en-US" sz="2800" spc="-100" dirty="0">
              <a:solidFill>
                <a:srgbClr val="C00000"/>
              </a:solidFill>
              <a:latin typeface="Calibri" panose="020F0502020204030204" charset="0"/>
              <a:ea typeface="宋体" panose="02010600030101010101" pitchFamily="2" charset="-122"/>
            </a:endParaRPr>
          </a:p>
        </p:txBody>
      </p:sp>
      <p:sp>
        <p:nvSpPr>
          <p:cNvPr id="21" name="文本框 20"/>
          <p:cNvSpPr txBox="1"/>
          <p:nvPr/>
        </p:nvSpPr>
        <p:spPr>
          <a:xfrm>
            <a:off x="650286" y="4473715"/>
            <a:ext cx="780983" cy="523220"/>
          </a:xfrm>
          <a:prstGeom prst="rect">
            <a:avLst/>
          </a:prstGeom>
          <a:noFill/>
        </p:spPr>
        <p:txBody>
          <a:bodyPr wrap="none" rtlCol="0">
            <a:spAutoFit/>
          </a:bodyPr>
          <a:lstStyle/>
          <a:p>
            <a:pPr eaLnBrk="0" fontAlgn="base" hangingPunct="0">
              <a:spcBef>
                <a:spcPct val="0"/>
              </a:spcBef>
              <a:spcAft>
                <a:spcPct val="0"/>
              </a:spcAft>
            </a:pPr>
            <a:r>
              <a:rPr lang="en-US" altLang="zh-CN" sz="2800" spc="-100" dirty="0">
                <a:solidFill>
                  <a:srgbClr val="C00000"/>
                </a:solidFill>
                <a:latin typeface="Calibri" panose="020F0502020204030204" charset="0"/>
                <a:ea typeface="宋体" panose="02010600030101010101" pitchFamily="2" charset="-122"/>
              </a:rPr>
              <a:t>with</a:t>
            </a:r>
            <a:endParaRPr lang="zh-CN" altLang="en-US" sz="2800" spc="-100" dirty="0">
              <a:solidFill>
                <a:srgbClr val="C00000"/>
              </a:solidFill>
              <a:latin typeface="Calibri" panose="020F0502020204030204" charset="0"/>
              <a:ea typeface="宋体" panose="02010600030101010101" pitchFamily="2" charset="-122"/>
            </a:endParaRPr>
          </a:p>
        </p:txBody>
      </p:sp>
      <p:sp>
        <p:nvSpPr>
          <p:cNvPr id="22" name="文本框 21"/>
          <p:cNvSpPr txBox="1"/>
          <p:nvPr/>
        </p:nvSpPr>
        <p:spPr>
          <a:xfrm>
            <a:off x="10931402" y="4473715"/>
            <a:ext cx="464871" cy="523220"/>
          </a:xfrm>
          <a:prstGeom prst="rect">
            <a:avLst/>
          </a:prstGeom>
          <a:noFill/>
        </p:spPr>
        <p:txBody>
          <a:bodyPr wrap="none" rtlCol="0">
            <a:spAutoFit/>
          </a:bodyPr>
          <a:lstStyle/>
          <a:p>
            <a:pPr eaLnBrk="0" fontAlgn="base" hangingPunct="0">
              <a:spcBef>
                <a:spcPct val="0"/>
              </a:spcBef>
              <a:spcAft>
                <a:spcPct val="0"/>
              </a:spcAft>
            </a:pPr>
            <a:r>
              <a:rPr lang="en-US" altLang="zh-CN" sz="2800" spc="-100" dirty="0">
                <a:solidFill>
                  <a:srgbClr val="C00000"/>
                </a:solidFill>
                <a:latin typeface="Calibri" panose="020F0502020204030204" charset="0"/>
                <a:ea typeface="宋体" panose="02010600030101010101" pitchFamily="2" charset="-122"/>
              </a:rPr>
              <a:t>to</a:t>
            </a:r>
            <a:endParaRPr lang="zh-CN" altLang="en-US" sz="2800" spc="-100" dirty="0">
              <a:solidFill>
                <a:srgbClr val="C00000"/>
              </a:solidFill>
              <a:latin typeface="Calibri" panose="020F0502020204030204" charset="0"/>
              <a:ea typeface="宋体" panose="02010600030101010101" pitchFamily="2" charset="-122"/>
            </a:endParaRPr>
          </a:p>
        </p:txBody>
      </p:sp>
      <p:pic>
        <p:nvPicPr>
          <p:cNvPr id="24" name="图片 23">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rcRect t="18378" b="31548"/>
          <a:stretch>
            <a:fillRect/>
          </a:stretch>
        </p:blipFill>
        <p:spPr>
          <a:xfrm>
            <a:off x="10627995" y="160020"/>
            <a:ext cx="524510" cy="4273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dissolv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dissolv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dissolv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dissolv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dissolve">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dissolv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dissolve">
                                      <p:cBhvr>
                                        <p:cTn id="52" dur="5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dissolve">
                                      <p:cBhvr>
                                        <p:cTn id="5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P spid="16" grpId="0"/>
      <p:bldP spid="17" grpId="0"/>
      <p:bldP spid="18" grpId="0"/>
      <p:bldP spid="19" grpId="0"/>
      <p:bldP spid="20" grpId="0"/>
      <p:bldP spid="21"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100" name="文本框 4"/>
          <p:cNvSpPr txBox="1">
            <a:spLocks noChangeArrowheads="1"/>
          </p:cNvSpPr>
          <p:nvPr/>
        </p:nvSpPr>
        <p:spPr bwMode="auto">
          <a:xfrm>
            <a:off x="184150" y="160338"/>
            <a:ext cx="7029450" cy="461665"/>
          </a:xfrm>
          <a:prstGeom prst="rect">
            <a:avLst/>
          </a:prstGeom>
          <a:noFill/>
          <a:ln w="9525">
            <a:noFill/>
            <a:miter lim="800000"/>
          </a:ln>
          <a:effectLst>
            <a:outerShdw blurRad="50800" dist="38100" dir="5400000" algn="t" rotWithShape="0">
              <a:prstClr val="black">
                <a:alpha val="40000"/>
              </a:prstClr>
            </a:outerShdw>
          </a:effectLst>
        </p:spPr>
        <p:txBody>
          <a:bodyPr wrap="square">
            <a:spAutoFit/>
          </a:bodyPr>
          <a:lstStyle/>
          <a:p>
            <a:r>
              <a:rPr lang="en-US" altLang="zh-CN" sz="2400" dirty="0">
                <a:solidFill>
                  <a:schemeClr val="bg1"/>
                </a:solidFill>
                <a:latin typeface="Arial Black" panose="020B0A04020102020204" pitchFamily="34" charset="0"/>
              </a:rPr>
              <a:t>Exercises · Language Exercises</a:t>
            </a:r>
            <a:endParaRPr lang="en-US" altLang="zh-CN" sz="2400" dirty="0">
              <a:solidFill>
                <a:schemeClr val="bg1"/>
              </a:solidFill>
              <a:latin typeface="Arial Black" panose="020B0A04020102020204" pitchFamily="34" charset="0"/>
            </a:endParaRPr>
          </a:p>
        </p:txBody>
      </p:sp>
      <p:pic>
        <p:nvPicPr>
          <p:cNvPr id="44" name="图片 43">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rcRect l="10347" t="37811" r="43034" b="24326"/>
          <a:stretch>
            <a:fillRect/>
          </a:stretch>
        </p:blipFill>
        <p:spPr>
          <a:xfrm>
            <a:off x="11264265" y="174625"/>
            <a:ext cx="503555" cy="454660"/>
          </a:xfrm>
          <a:prstGeom prst="rect">
            <a:avLst/>
          </a:prstGeom>
        </p:spPr>
      </p:pic>
      <p:sp>
        <p:nvSpPr>
          <p:cNvPr id="46" name="内容占位符 2"/>
          <p:cNvSpPr>
            <a:spLocks noGrp="1"/>
          </p:cNvSpPr>
          <p:nvPr/>
        </p:nvSpPr>
        <p:spPr>
          <a:xfrm>
            <a:off x="244475" y="881380"/>
            <a:ext cx="11684000" cy="4805045"/>
          </a:xfrm>
          <a:prstGeom prst="rect">
            <a:avLst/>
          </a:prstGeom>
          <a:noFill/>
          <a:ln w="9525">
            <a:noFill/>
            <a:miter lim="800000"/>
          </a:ln>
        </p:spPr>
        <p:txBody>
          <a:bodyPr vert="horz" wrap="square" lIns="91440" tIns="45720" rIns="91440" bIns="45720" numCol="1" anchor="t" anchorCtr="0" compatLnSpc="1"/>
          <a:lstStyle>
            <a:lvl1pPr marL="228600" indent="-22733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733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733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733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733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52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6700" indent="-266700" algn="just">
              <a:buNone/>
              <a:defRPr/>
            </a:pPr>
            <a:r>
              <a:rPr lang="en-US" altLang="zh-CN" b="1" dirty="0">
                <a:solidFill>
                  <a:prstClr val="black"/>
                </a:solidFill>
                <a:latin typeface="Calibri" panose="020F0502020204030204"/>
                <a:ea typeface="宋体" panose="02010600030101010101" pitchFamily="2" charset="-122"/>
              </a:rPr>
              <a:t>3. Fill in the blanks with the correct form of the appropriate phrases with “go” in the brackets. Note that more than one of them may be appropriate.</a:t>
            </a:r>
            <a:endParaRPr lang="en-US" altLang="zh-CN" b="1" dirty="0">
              <a:solidFill>
                <a:prstClr val="black"/>
              </a:solidFill>
              <a:latin typeface="Calibri" panose="020F0502020204030204"/>
              <a:ea typeface="宋体" panose="02010600030101010101" pitchFamily="2" charset="-122"/>
            </a:endParaRPr>
          </a:p>
          <a:p>
            <a:pPr marL="266700" lvl="0" indent="-266700" algn="just">
              <a:spcBef>
                <a:spcPts val="300"/>
              </a:spcBef>
              <a:buNone/>
              <a:defRPr/>
            </a:pPr>
            <a:r>
              <a:rPr lang="en-US" altLang="zh-CN" dirty="0">
                <a:solidFill>
                  <a:prstClr val="black"/>
                </a:solidFill>
                <a:latin typeface="Calibri" panose="020F0502020204030204"/>
                <a:ea typeface="宋体" panose="02010600030101010101" pitchFamily="2" charset="-122"/>
              </a:rPr>
              <a:t>1. Let us</a:t>
            </a:r>
            <a:r>
              <a:rPr lang="zh-CN" altLang="en-US" dirty="0">
                <a:solidFill>
                  <a:prstClr val="black"/>
                </a:solidFill>
                <a:latin typeface="Calibri" panose="020F0502020204030204"/>
                <a:ea typeface="宋体" panose="02010600030101010101" pitchFamily="2" charset="-122"/>
              </a:rPr>
              <a:t> </a:t>
            </a:r>
            <a:r>
              <a:rPr lang="en-US" altLang="zh-CN" spc="-100" dirty="0">
                <a:solidFill>
                  <a:schemeClr val="tx1">
                    <a:lumMod val="95000"/>
                    <a:lumOff val="5000"/>
                  </a:schemeClr>
                </a:solidFill>
                <a:latin typeface="Calibri" panose="020F0502020204030204"/>
                <a:ea typeface="宋体" panose="02010600030101010101" pitchFamily="2" charset="-122"/>
              </a:rPr>
              <a:t>_______</a:t>
            </a:r>
            <a:r>
              <a:rPr lang="zh-CN" altLang="en-US" spc="-100" dirty="0">
                <a:solidFill>
                  <a:prstClr val="black"/>
                </a:solidFill>
                <a:latin typeface="Calibri" panose="020F0502020204030204"/>
                <a:ea typeface="宋体" panose="02010600030101010101" pitchFamily="2" charset="-122"/>
              </a:rPr>
              <a:t> </a:t>
            </a:r>
            <a:r>
              <a:rPr lang="en-US" altLang="zh-CN" dirty="0">
                <a:solidFill>
                  <a:schemeClr val="accent2">
                    <a:lumMod val="75000"/>
                  </a:schemeClr>
                </a:solidFill>
                <a:latin typeface="Calibri" panose="020F0502020204030204"/>
                <a:ea typeface="宋体" panose="02010600030101010101" pitchFamily="2" charset="-122"/>
              </a:rPr>
              <a:t>(go about</a:t>
            </a:r>
            <a:r>
              <a:rPr lang="zh-CN" altLang="en-US" sz="2400" dirty="0">
                <a:solidFill>
                  <a:schemeClr val="accent2">
                    <a:lumMod val="75000"/>
                  </a:schemeClr>
                </a:solidFill>
                <a:latin typeface="Calibri" panose="020F0502020204030204"/>
                <a:ea typeface="宋体" panose="02010600030101010101" pitchFamily="2" charset="-122"/>
              </a:rPr>
              <a:t>处理；从事</a:t>
            </a:r>
            <a:r>
              <a:rPr lang="en-US" altLang="zh-CN" dirty="0">
                <a:solidFill>
                  <a:schemeClr val="accent2">
                    <a:lumMod val="75000"/>
                  </a:schemeClr>
                </a:solidFill>
                <a:latin typeface="Calibri" panose="020F0502020204030204"/>
                <a:ea typeface="宋体" panose="02010600030101010101" pitchFamily="2" charset="-122"/>
              </a:rPr>
              <a:t>; go over</a:t>
            </a:r>
            <a:r>
              <a:rPr lang="zh-CN" altLang="en-US" sz="2400" dirty="0">
                <a:solidFill>
                  <a:schemeClr val="accent2">
                    <a:lumMod val="75000"/>
                  </a:schemeClr>
                </a:solidFill>
                <a:latin typeface="Calibri" panose="020F0502020204030204"/>
                <a:ea typeface="宋体" panose="02010600030101010101" pitchFamily="2" charset="-122"/>
              </a:rPr>
              <a:t>仔细检查</a:t>
            </a:r>
            <a:r>
              <a:rPr lang="en-US" altLang="zh-CN" dirty="0">
                <a:solidFill>
                  <a:schemeClr val="accent2">
                    <a:lumMod val="75000"/>
                  </a:schemeClr>
                </a:solidFill>
                <a:latin typeface="Calibri" panose="020F0502020204030204"/>
                <a:ea typeface="宋体" panose="02010600030101010101" pitchFamily="2" charset="-122"/>
              </a:rPr>
              <a:t>) </a:t>
            </a:r>
            <a:r>
              <a:rPr lang="en-US" altLang="zh-CN" dirty="0">
                <a:solidFill>
                  <a:prstClr val="black"/>
                </a:solidFill>
                <a:latin typeface="Calibri" panose="020F0502020204030204"/>
                <a:ea typeface="宋体" panose="02010600030101010101" pitchFamily="2" charset="-122"/>
              </a:rPr>
              <a:t>our plan more carefully. We can‘t afford to let</a:t>
            </a:r>
            <a:r>
              <a:rPr lang="zh-CN" altLang="en-US" dirty="0">
                <a:solidFill>
                  <a:prstClr val="black"/>
                </a:solidFill>
                <a:latin typeface="Calibri" panose="020F0502020204030204"/>
                <a:ea typeface="宋体" panose="02010600030101010101" pitchFamily="2" charset="-122"/>
              </a:rPr>
              <a:t> </a:t>
            </a:r>
            <a:r>
              <a:rPr lang="en-US" altLang="zh-CN" dirty="0">
                <a:solidFill>
                  <a:prstClr val="black"/>
                </a:solidFill>
                <a:latin typeface="Calibri" panose="020F0502020204030204"/>
                <a:ea typeface="宋体" panose="02010600030101010101" pitchFamily="2" charset="-122"/>
              </a:rPr>
              <a:t>anything go wrong.</a:t>
            </a:r>
            <a:endParaRPr lang="en-US" altLang="zh-CN" dirty="0">
              <a:solidFill>
                <a:prstClr val="black"/>
              </a:solidFill>
              <a:latin typeface="Calibri" panose="020F0502020204030204"/>
              <a:ea typeface="宋体" panose="02010600030101010101" pitchFamily="2" charset="-122"/>
            </a:endParaRPr>
          </a:p>
          <a:p>
            <a:pPr marL="266700" lvl="0" indent="-266700" algn="just">
              <a:spcBef>
                <a:spcPts val="300"/>
              </a:spcBef>
              <a:buNone/>
              <a:defRPr/>
            </a:pPr>
            <a:r>
              <a:rPr lang="en-US" altLang="zh-CN" dirty="0">
                <a:solidFill>
                  <a:prstClr val="black"/>
                </a:solidFill>
                <a:latin typeface="Calibri" panose="020F0502020204030204"/>
                <a:ea typeface="宋体" panose="02010600030101010101" pitchFamily="2" charset="-122"/>
              </a:rPr>
              <a:t>2. It was freezing.</a:t>
            </a:r>
            <a:r>
              <a:rPr lang="zh-CN" altLang="en-US" dirty="0">
                <a:solidFill>
                  <a:prstClr val="black"/>
                </a:solidFill>
                <a:latin typeface="Calibri" panose="020F0502020204030204"/>
                <a:ea typeface="宋体" panose="02010600030101010101" pitchFamily="2" charset="-122"/>
              </a:rPr>
              <a:t> </a:t>
            </a:r>
            <a:r>
              <a:rPr lang="en-US" altLang="zh-CN" dirty="0">
                <a:solidFill>
                  <a:prstClr val="black"/>
                </a:solidFill>
                <a:latin typeface="Calibri" panose="020F0502020204030204"/>
                <a:ea typeface="宋体" panose="02010600030101010101" pitchFamily="2" charset="-122"/>
              </a:rPr>
              <a:t>No wonder.</a:t>
            </a:r>
            <a:r>
              <a:rPr lang="zh-CN" altLang="en-US" dirty="0">
                <a:solidFill>
                  <a:prstClr val="black"/>
                </a:solidFill>
                <a:latin typeface="Calibri" panose="020F0502020204030204"/>
                <a:ea typeface="宋体" panose="02010600030101010101" pitchFamily="2" charset="-122"/>
              </a:rPr>
              <a:t> </a:t>
            </a:r>
            <a:r>
              <a:rPr lang="en-US" altLang="zh-CN" dirty="0">
                <a:solidFill>
                  <a:prstClr val="black"/>
                </a:solidFill>
                <a:latin typeface="Calibri" panose="020F0502020204030204"/>
                <a:ea typeface="宋体" panose="02010600030101010101" pitchFamily="2" charset="-122"/>
              </a:rPr>
              <a:t>The fire</a:t>
            </a:r>
            <a:r>
              <a:rPr lang="zh-CN" altLang="en-US" dirty="0">
                <a:solidFill>
                  <a:prstClr val="black"/>
                </a:solidFill>
                <a:latin typeface="Calibri" panose="020F0502020204030204"/>
                <a:ea typeface="宋体" panose="02010600030101010101" pitchFamily="2" charset="-122"/>
              </a:rPr>
              <a:t> </a:t>
            </a:r>
            <a:r>
              <a:rPr lang="en-US" altLang="zh-CN" spc="-100" dirty="0">
                <a:solidFill>
                  <a:schemeClr val="tx1">
                    <a:lumMod val="95000"/>
                    <a:lumOff val="5000"/>
                  </a:schemeClr>
                </a:solidFill>
                <a:latin typeface="Calibri" panose="020F0502020204030204"/>
                <a:ea typeface="宋体" panose="02010600030101010101" pitchFamily="2" charset="-122"/>
              </a:rPr>
              <a:t>________</a:t>
            </a:r>
            <a:r>
              <a:rPr lang="zh-CN" altLang="en-US" spc="-100" dirty="0">
                <a:solidFill>
                  <a:prstClr val="black"/>
                </a:solidFill>
                <a:latin typeface="Calibri" panose="020F0502020204030204"/>
                <a:ea typeface="宋体" panose="02010600030101010101" pitchFamily="2" charset="-122"/>
              </a:rPr>
              <a:t> </a:t>
            </a:r>
            <a:r>
              <a:rPr lang="en-US" altLang="zh-CN" dirty="0">
                <a:solidFill>
                  <a:schemeClr val="accent2">
                    <a:lumMod val="75000"/>
                  </a:schemeClr>
                </a:solidFill>
                <a:latin typeface="Calibri" panose="020F0502020204030204"/>
                <a:ea typeface="宋体" panose="02010600030101010101" pitchFamily="2" charset="-122"/>
              </a:rPr>
              <a:t>(go off; go out) </a:t>
            </a:r>
            <a:r>
              <a:rPr lang="en-US" altLang="zh-CN" dirty="0">
                <a:solidFill>
                  <a:prstClr val="black"/>
                </a:solidFill>
                <a:latin typeface="Calibri" panose="020F0502020204030204"/>
                <a:ea typeface="宋体" panose="02010600030101010101" pitchFamily="2" charset="-122"/>
              </a:rPr>
              <a:t>in the middle of the</a:t>
            </a:r>
            <a:r>
              <a:rPr lang="zh-CN" altLang="en-US" dirty="0">
                <a:solidFill>
                  <a:prstClr val="black"/>
                </a:solidFill>
                <a:latin typeface="Calibri" panose="020F0502020204030204"/>
                <a:ea typeface="宋体" panose="02010600030101010101" pitchFamily="2" charset="-122"/>
              </a:rPr>
              <a:t> </a:t>
            </a:r>
            <a:r>
              <a:rPr lang="en-US" altLang="zh-CN" dirty="0">
                <a:solidFill>
                  <a:prstClr val="black"/>
                </a:solidFill>
                <a:latin typeface="Calibri" panose="020F0502020204030204"/>
                <a:ea typeface="宋体" panose="02010600030101010101" pitchFamily="2" charset="-122"/>
              </a:rPr>
              <a:t>night.</a:t>
            </a:r>
            <a:endParaRPr lang="en-US" altLang="zh-CN" dirty="0">
              <a:solidFill>
                <a:prstClr val="black"/>
              </a:solidFill>
              <a:latin typeface="Calibri" panose="020F0502020204030204"/>
              <a:ea typeface="宋体" panose="02010600030101010101" pitchFamily="2" charset="-122"/>
            </a:endParaRPr>
          </a:p>
          <a:p>
            <a:pPr marL="266700" lvl="0" indent="-266700" algn="just">
              <a:spcBef>
                <a:spcPts val="300"/>
              </a:spcBef>
              <a:buNone/>
              <a:defRPr/>
            </a:pPr>
            <a:r>
              <a:rPr lang="en-US" altLang="zh-CN" dirty="0">
                <a:solidFill>
                  <a:prstClr val="black"/>
                </a:solidFill>
                <a:latin typeface="Calibri" panose="020F0502020204030204"/>
                <a:ea typeface="宋体" panose="02010600030101010101" pitchFamily="2" charset="-122"/>
              </a:rPr>
              <a:t>3. There must be something mysterious</a:t>
            </a:r>
            <a:r>
              <a:rPr lang="zh-CN" altLang="en-US" dirty="0">
                <a:solidFill>
                  <a:prstClr val="black"/>
                </a:solidFill>
                <a:latin typeface="Calibri" panose="020F0502020204030204"/>
                <a:ea typeface="宋体" panose="02010600030101010101" pitchFamily="2" charset="-122"/>
              </a:rPr>
              <a:t> </a:t>
            </a:r>
            <a:r>
              <a:rPr lang="en-US" altLang="zh-CN" spc="-100" dirty="0">
                <a:solidFill>
                  <a:schemeClr val="tx1">
                    <a:lumMod val="95000"/>
                    <a:lumOff val="5000"/>
                  </a:schemeClr>
                </a:solidFill>
                <a:latin typeface="Calibri" panose="020F0502020204030204"/>
                <a:ea typeface="宋体" panose="02010600030101010101" pitchFamily="2" charset="-122"/>
              </a:rPr>
              <a:t>_______</a:t>
            </a:r>
            <a:r>
              <a:rPr lang="zh-CN" altLang="en-US" spc="-100" dirty="0">
                <a:solidFill>
                  <a:schemeClr val="tx1">
                    <a:lumMod val="95000"/>
                    <a:lumOff val="5000"/>
                  </a:schemeClr>
                </a:solidFill>
                <a:latin typeface="Calibri" panose="020F0502020204030204"/>
                <a:ea typeface="宋体" panose="02010600030101010101" pitchFamily="2" charset="-122"/>
              </a:rPr>
              <a:t> </a:t>
            </a:r>
            <a:r>
              <a:rPr lang="en-US" altLang="zh-CN" dirty="0">
                <a:solidFill>
                  <a:schemeClr val="accent2">
                    <a:lumMod val="75000"/>
                  </a:schemeClr>
                </a:solidFill>
                <a:latin typeface="Calibri" panose="020F0502020204030204"/>
                <a:ea typeface="宋体" panose="02010600030101010101" pitchFamily="2" charset="-122"/>
              </a:rPr>
              <a:t>(go around; go on) </a:t>
            </a:r>
            <a:r>
              <a:rPr lang="en-US" altLang="zh-CN" dirty="0">
                <a:solidFill>
                  <a:prstClr val="black"/>
                </a:solidFill>
                <a:latin typeface="Calibri" panose="020F0502020204030204"/>
                <a:ea typeface="宋体" panose="02010600030101010101" pitchFamily="2" charset="-122"/>
              </a:rPr>
              <a:t>on the earth.</a:t>
            </a:r>
            <a:r>
              <a:rPr lang="zh-CN" altLang="en-US" dirty="0">
                <a:solidFill>
                  <a:prstClr val="black"/>
                </a:solidFill>
                <a:latin typeface="Calibri" panose="020F0502020204030204"/>
                <a:ea typeface="宋体" panose="02010600030101010101" pitchFamily="2" charset="-122"/>
              </a:rPr>
              <a:t> </a:t>
            </a:r>
            <a:r>
              <a:rPr lang="en-US" altLang="zh-CN" dirty="0">
                <a:solidFill>
                  <a:prstClr val="black"/>
                </a:solidFill>
                <a:latin typeface="Calibri" panose="020F0502020204030204"/>
                <a:ea typeface="宋体" panose="02010600030101010101" pitchFamily="2" charset="-122"/>
              </a:rPr>
              <a:t>Look at the strange weather we've been having these days.</a:t>
            </a:r>
            <a:endParaRPr lang="en-US" altLang="zh-CN" dirty="0">
              <a:solidFill>
                <a:prstClr val="black"/>
              </a:solidFill>
              <a:latin typeface="Calibri" panose="020F0502020204030204"/>
              <a:ea typeface="宋体" panose="02010600030101010101" pitchFamily="2" charset="-122"/>
            </a:endParaRPr>
          </a:p>
          <a:p>
            <a:pPr marL="266700" lvl="0" indent="-266700" algn="just">
              <a:spcBef>
                <a:spcPts val="300"/>
              </a:spcBef>
              <a:buNone/>
              <a:defRPr/>
            </a:pPr>
            <a:r>
              <a:rPr lang="en-US" altLang="zh-CN" dirty="0">
                <a:solidFill>
                  <a:prstClr val="black"/>
                </a:solidFill>
                <a:latin typeface="Calibri" panose="020F0502020204030204"/>
                <a:ea typeface="宋体" panose="02010600030101010101" pitchFamily="2" charset="-122"/>
              </a:rPr>
              <a:t>4. In a state of crisis, it is usually the weak that</a:t>
            </a:r>
            <a:r>
              <a:rPr lang="zh-CN" altLang="en-US" dirty="0">
                <a:solidFill>
                  <a:prstClr val="black"/>
                </a:solidFill>
                <a:latin typeface="Calibri" panose="020F0502020204030204"/>
                <a:ea typeface="宋体" panose="02010600030101010101" pitchFamily="2" charset="-122"/>
              </a:rPr>
              <a:t> </a:t>
            </a:r>
            <a:r>
              <a:rPr lang="en-US" altLang="zh-CN" spc="-100" dirty="0">
                <a:solidFill>
                  <a:schemeClr val="tx1">
                    <a:lumMod val="95000"/>
                    <a:lumOff val="5000"/>
                  </a:schemeClr>
                </a:solidFill>
                <a:latin typeface="Calibri" panose="020F0502020204030204"/>
                <a:ea typeface="宋体" panose="02010600030101010101" pitchFamily="2" charset="-122"/>
              </a:rPr>
              <a:t>________________</a:t>
            </a:r>
            <a:r>
              <a:rPr lang="zh-CN" altLang="en-US" spc="-100" dirty="0">
                <a:solidFill>
                  <a:prstClr val="black"/>
                </a:solidFill>
                <a:latin typeface="Calibri" panose="020F0502020204030204"/>
                <a:ea typeface="宋体" panose="02010600030101010101" pitchFamily="2" charset="-122"/>
              </a:rPr>
              <a:t> </a:t>
            </a:r>
            <a:r>
              <a:rPr lang="en-US" altLang="zh-CN" dirty="0">
                <a:solidFill>
                  <a:schemeClr val="accent2">
                    <a:lumMod val="75000"/>
                  </a:schemeClr>
                </a:solidFill>
                <a:latin typeface="Calibri" panose="020F0502020204030204"/>
                <a:ea typeface="宋体" panose="02010600030101010101" pitchFamily="2" charset="-122"/>
              </a:rPr>
              <a:t>(go down; go under</a:t>
            </a:r>
            <a:r>
              <a:rPr lang="zh-CN" altLang="en-US" sz="2400" dirty="0">
                <a:solidFill>
                  <a:schemeClr val="accent2">
                    <a:lumMod val="75000"/>
                  </a:schemeClr>
                </a:solidFill>
                <a:latin typeface="Calibri" panose="020F0502020204030204"/>
                <a:ea typeface="宋体" panose="02010600030101010101" pitchFamily="2" charset="-122"/>
              </a:rPr>
              <a:t>失败，被摧毁</a:t>
            </a:r>
            <a:r>
              <a:rPr lang="en-US" altLang="zh-CN" dirty="0">
                <a:solidFill>
                  <a:schemeClr val="accent2">
                    <a:lumMod val="75000"/>
                  </a:schemeClr>
                </a:solidFill>
                <a:latin typeface="Calibri" panose="020F0502020204030204"/>
                <a:ea typeface="宋体" panose="02010600030101010101" pitchFamily="2" charset="-122"/>
              </a:rPr>
              <a:t>) </a:t>
            </a:r>
            <a:r>
              <a:rPr lang="en-US" altLang="zh-CN" dirty="0">
                <a:solidFill>
                  <a:prstClr val="black"/>
                </a:solidFill>
                <a:latin typeface="Calibri" panose="020F0502020204030204"/>
                <a:ea typeface="宋体" panose="02010600030101010101" pitchFamily="2" charset="-122"/>
              </a:rPr>
              <a:t>first,</a:t>
            </a:r>
            <a:r>
              <a:rPr lang="zh-CN" altLang="en-US" dirty="0">
                <a:solidFill>
                  <a:prstClr val="black"/>
                </a:solidFill>
                <a:latin typeface="Calibri" panose="020F0502020204030204"/>
                <a:ea typeface="宋体" panose="02010600030101010101" pitchFamily="2" charset="-122"/>
              </a:rPr>
              <a:t> </a:t>
            </a:r>
            <a:r>
              <a:rPr lang="en-US" altLang="zh-CN" dirty="0">
                <a:solidFill>
                  <a:prstClr val="black"/>
                </a:solidFill>
                <a:latin typeface="Calibri" panose="020F0502020204030204"/>
                <a:ea typeface="宋体" panose="02010600030101010101" pitchFamily="2" charset="-122"/>
              </a:rPr>
              <a:t>which</a:t>
            </a:r>
            <a:r>
              <a:rPr lang="zh-CN" altLang="en-US" dirty="0">
                <a:solidFill>
                  <a:prstClr val="black"/>
                </a:solidFill>
                <a:latin typeface="Calibri" panose="020F0502020204030204"/>
                <a:ea typeface="宋体" panose="02010600030101010101" pitchFamily="2" charset="-122"/>
              </a:rPr>
              <a:t> </a:t>
            </a:r>
            <a:r>
              <a:rPr lang="en-US" altLang="zh-CN" spc="-100" dirty="0">
                <a:solidFill>
                  <a:schemeClr val="tx1">
                    <a:lumMod val="95000"/>
                    <a:lumOff val="5000"/>
                  </a:schemeClr>
                </a:solidFill>
                <a:latin typeface="Calibri" panose="020F0502020204030204"/>
                <a:ea typeface="宋体" panose="02010600030101010101" pitchFamily="2" charset="-122"/>
              </a:rPr>
              <a:t>_______</a:t>
            </a:r>
            <a:r>
              <a:rPr lang="zh-CN" altLang="en-US" spc="-100" dirty="0">
                <a:solidFill>
                  <a:schemeClr val="tx1">
                    <a:lumMod val="95000"/>
                    <a:lumOff val="5000"/>
                  </a:schemeClr>
                </a:solidFill>
                <a:latin typeface="Calibri" panose="020F0502020204030204"/>
                <a:ea typeface="宋体" panose="02010600030101010101" pitchFamily="2" charset="-122"/>
              </a:rPr>
              <a:t> </a:t>
            </a:r>
            <a:r>
              <a:rPr lang="en-US" altLang="zh-CN" dirty="0">
                <a:solidFill>
                  <a:schemeClr val="accent2">
                    <a:lumMod val="75000"/>
                  </a:schemeClr>
                </a:solidFill>
                <a:latin typeface="Calibri" panose="020F0502020204030204"/>
                <a:ea typeface="宋体" panose="02010600030101010101" pitchFamily="2" charset="-122"/>
              </a:rPr>
              <a:t>(go for</a:t>
            </a:r>
            <a:r>
              <a:rPr lang="zh-CN" altLang="en-US" sz="2400" dirty="0">
                <a:solidFill>
                  <a:schemeClr val="accent2">
                    <a:lumMod val="75000"/>
                  </a:schemeClr>
                </a:solidFill>
                <a:latin typeface="Calibri" panose="020F0502020204030204"/>
                <a:ea typeface="宋体" panose="02010600030101010101" pitchFamily="2" charset="-122"/>
              </a:rPr>
              <a:t>适用于</a:t>
            </a:r>
            <a:r>
              <a:rPr lang="en-US" altLang="zh-CN" dirty="0">
                <a:solidFill>
                  <a:schemeClr val="accent2">
                    <a:lumMod val="75000"/>
                  </a:schemeClr>
                </a:solidFill>
                <a:latin typeface="Calibri" panose="020F0502020204030204"/>
                <a:ea typeface="宋体" panose="02010600030101010101" pitchFamily="2" charset="-122"/>
              </a:rPr>
              <a:t>; go to) </a:t>
            </a:r>
            <a:r>
              <a:rPr lang="en-US" altLang="zh-CN" dirty="0">
                <a:solidFill>
                  <a:prstClr val="black"/>
                </a:solidFill>
                <a:latin typeface="Calibri" panose="020F0502020204030204"/>
                <a:ea typeface="宋体" panose="02010600030101010101" pitchFamily="2" charset="-122"/>
              </a:rPr>
              <a:t>nations as well as individuals.</a:t>
            </a:r>
            <a:endParaRPr lang="en-US" altLang="zh-CN" dirty="0">
              <a:solidFill>
                <a:prstClr val="black"/>
              </a:solidFill>
              <a:latin typeface="Calibri" panose="020F0502020204030204"/>
              <a:ea typeface="宋体" panose="02010600030101010101" pitchFamily="2" charset="-122"/>
            </a:endParaRPr>
          </a:p>
        </p:txBody>
      </p:sp>
      <p:sp>
        <p:nvSpPr>
          <p:cNvPr id="9" name="文本框 8"/>
          <p:cNvSpPr txBox="1"/>
          <p:nvPr/>
        </p:nvSpPr>
        <p:spPr>
          <a:xfrm>
            <a:off x="1777859" y="1616557"/>
            <a:ext cx="1180580" cy="523220"/>
          </a:xfrm>
          <a:prstGeom prst="rect">
            <a:avLst/>
          </a:prstGeom>
          <a:noFill/>
        </p:spPr>
        <p:txBody>
          <a:bodyPr wrap="none" rtlCol="0">
            <a:spAutoFit/>
          </a:bodyPr>
          <a:lstStyle/>
          <a:p>
            <a:pPr eaLnBrk="0" fontAlgn="base" hangingPunct="0">
              <a:spcBef>
                <a:spcPct val="0"/>
              </a:spcBef>
              <a:spcAft>
                <a:spcPct val="0"/>
              </a:spcAft>
            </a:pPr>
            <a:r>
              <a:rPr lang="en-US" altLang="zh-CN" sz="2800" spc="-100" dirty="0">
                <a:solidFill>
                  <a:srgbClr val="C00000"/>
                </a:solidFill>
                <a:latin typeface="Calibri" panose="020F0502020204030204" charset="0"/>
                <a:ea typeface="宋体" panose="02010600030101010101" pitchFamily="2" charset="-122"/>
              </a:rPr>
              <a:t>go over</a:t>
            </a:r>
            <a:endParaRPr lang="zh-CN" altLang="en-US" sz="2800" spc="-100" dirty="0">
              <a:solidFill>
                <a:srgbClr val="C00000"/>
              </a:solidFill>
              <a:latin typeface="Calibri" panose="020F0502020204030204" charset="0"/>
              <a:ea typeface="宋体" panose="02010600030101010101" pitchFamily="2" charset="-122"/>
            </a:endParaRPr>
          </a:p>
        </p:txBody>
      </p:sp>
      <p:sp>
        <p:nvSpPr>
          <p:cNvPr id="11" name="文本框 10"/>
          <p:cNvSpPr txBox="1"/>
          <p:nvPr/>
        </p:nvSpPr>
        <p:spPr>
          <a:xfrm>
            <a:off x="5813921" y="2445253"/>
            <a:ext cx="1399679" cy="523220"/>
          </a:xfrm>
          <a:prstGeom prst="rect">
            <a:avLst/>
          </a:prstGeom>
          <a:noFill/>
        </p:spPr>
        <p:txBody>
          <a:bodyPr wrap="none" rtlCol="0">
            <a:spAutoFit/>
          </a:bodyPr>
          <a:lstStyle/>
          <a:p>
            <a:pPr eaLnBrk="0" fontAlgn="base" hangingPunct="0">
              <a:spcBef>
                <a:spcPct val="0"/>
              </a:spcBef>
              <a:spcAft>
                <a:spcPct val="0"/>
              </a:spcAft>
            </a:pPr>
            <a:r>
              <a:rPr lang="en-US" altLang="zh-CN" sz="2800" spc="-100" dirty="0">
                <a:solidFill>
                  <a:srgbClr val="C00000"/>
                </a:solidFill>
                <a:latin typeface="Calibri" panose="020F0502020204030204" charset="0"/>
                <a:ea typeface="宋体" panose="02010600030101010101" pitchFamily="2" charset="-122"/>
              </a:rPr>
              <a:t>went out</a:t>
            </a:r>
            <a:endParaRPr lang="zh-CN" altLang="en-US" sz="2800" spc="-100" dirty="0">
              <a:solidFill>
                <a:srgbClr val="C00000"/>
              </a:solidFill>
              <a:latin typeface="Calibri" panose="020F0502020204030204" charset="0"/>
              <a:ea typeface="宋体" panose="02010600030101010101" pitchFamily="2" charset="-122"/>
            </a:endParaRPr>
          </a:p>
        </p:txBody>
      </p:sp>
      <p:sp>
        <p:nvSpPr>
          <p:cNvPr id="12" name="文本框 11"/>
          <p:cNvSpPr txBox="1"/>
          <p:nvPr/>
        </p:nvSpPr>
        <p:spPr>
          <a:xfrm>
            <a:off x="6424341" y="3214065"/>
            <a:ext cx="1336391" cy="523220"/>
          </a:xfrm>
          <a:prstGeom prst="rect">
            <a:avLst/>
          </a:prstGeom>
          <a:noFill/>
        </p:spPr>
        <p:txBody>
          <a:bodyPr wrap="none" rtlCol="0">
            <a:spAutoFit/>
          </a:bodyPr>
          <a:lstStyle/>
          <a:p>
            <a:pPr eaLnBrk="0" fontAlgn="base" hangingPunct="0">
              <a:spcBef>
                <a:spcPct val="0"/>
              </a:spcBef>
              <a:spcAft>
                <a:spcPct val="0"/>
              </a:spcAft>
            </a:pPr>
            <a:r>
              <a:rPr lang="en-US" altLang="zh-CN" sz="2800" spc="-100" dirty="0">
                <a:solidFill>
                  <a:srgbClr val="C00000"/>
                </a:solidFill>
                <a:latin typeface="Calibri" panose="020F0502020204030204" charset="0"/>
                <a:ea typeface="宋体" panose="02010600030101010101" pitchFamily="2" charset="-122"/>
              </a:rPr>
              <a:t>going on</a:t>
            </a:r>
            <a:endParaRPr lang="zh-CN" altLang="en-US" sz="2800" spc="-100" dirty="0">
              <a:solidFill>
                <a:srgbClr val="C00000"/>
              </a:solidFill>
              <a:latin typeface="Calibri" panose="020F0502020204030204" charset="0"/>
              <a:ea typeface="宋体" panose="02010600030101010101" pitchFamily="2" charset="-122"/>
            </a:endParaRPr>
          </a:p>
        </p:txBody>
      </p:sp>
      <p:sp>
        <p:nvSpPr>
          <p:cNvPr id="13" name="文本框 12"/>
          <p:cNvSpPr txBox="1"/>
          <p:nvPr/>
        </p:nvSpPr>
        <p:spPr>
          <a:xfrm>
            <a:off x="7133892" y="4031808"/>
            <a:ext cx="2754408" cy="523220"/>
          </a:xfrm>
          <a:prstGeom prst="rect">
            <a:avLst/>
          </a:prstGeom>
          <a:noFill/>
        </p:spPr>
        <p:txBody>
          <a:bodyPr wrap="none" rtlCol="0">
            <a:spAutoFit/>
          </a:bodyPr>
          <a:lstStyle/>
          <a:p>
            <a:pPr eaLnBrk="0" fontAlgn="base" hangingPunct="0">
              <a:spcBef>
                <a:spcPct val="0"/>
              </a:spcBef>
              <a:spcAft>
                <a:spcPct val="0"/>
              </a:spcAft>
            </a:pPr>
            <a:r>
              <a:rPr lang="en-US" altLang="zh-CN" sz="2800" spc="-100" dirty="0">
                <a:solidFill>
                  <a:srgbClr val="C00000"/>
                </a:solidFill>
                <a:latin typeface="Calibri" panose="020F0502020204030204" charset="0"/>
                <a:ea typeface="宋体" panose="02010600030101010101" pitchFamily="2" charset="-122"/>
              </a:rPr>
              <a:t>go down/ go under</a:t>
            </a:r>
            <a:endParaRPr lang="zh-CN" altLang="en-US" sz="2800" spc="-100" dirty="0">
              <a:solidFill>
                <a:srgbClr val="C00000"/>
              </a:solidFill>
              <a:latin typeface="Calibri" panose="020F0502020204030204" charset="0"/>
              <a:ea typeface="宋体" panose="02010600030101010101" pitchFamily="2" charset="-122"/>
            </a:endParaRPr>
          </a:p>
        </p:txBody>
      </p:sp>
      <p:sp>
        <p:nvSpPr>
          <p:cNvPr id="14" name="文本框 13"/>
          <p:cNvSpPr txBox="1"/>
          <p:nvPr/>
        </p:nvSpPr>
        <p:spPr>
          <a:xfrm>
            <a:off x="5269477" y="4417837"/>
            <a:ext cx="1253485" cy="523220"/>
          </a:xfrm>
          <a:prstGeom prst="rect">
            <a:avLst/>
          </a:prstGeom>
          <a:noFill/>
        </p:spPr>
        <p:txBody>
          <a:bodyPr wrap="none" rtlCol="0">
            <a:spAutoFit/>
          </a:bodyPr>
          <a:lstStyle/>
          <a:p>
            <a:pPr eaLnBrk="0" fontAlgn="base" hangingPunct="0">
              <a:spcBef>
                <a:spcPct val="0"/>
              </a:spcBef>
              <a:spcAft>
                <a:spcPct val="0"/>
              </a:spcAft>
            </a:pPr>
            <a:r>
              <a:rPr lang="en-US" altLang="zh-CN" sz="2800" spc="-100" dirty="0">
                <a:solidFill>
                  <a:srgbClr val="C00000"/>
                </a:solidFill>
                <a:latin typeface="Calibri" panose="020F0502020204030204" charset="0"/>
                <a:ea typeface="宋体" panose="02010600030101010101" pitchFamily="2" charset="-122"/>
              </a:rPr>
              <a:t>goes for</a:t>
            </a:r>
            <a:endParaRPr lang="zh-CN" altLang="en-US" sz="2800" spc="-100" dirty="0">
              <a:solidFill>
                <a:srgbClr val="C00000"/>
              </a:solidFill>
              <a:latin typeface="Calibri" panose="020F0502020204030204" charset="0"/>
              <a:ea typeface="宋体" panose="02010600030101010101" pitchFamily="2" charset="-122"/>
            </a:endParaRPr>
          </a:p>
        </p:txBody>
      </p:sp>
      <p:pic>
        <p:nvPicPr>
          <p:cNvPr id="17" name="图片 16">
            <a:hlinkClick r:id="rId2" action="ppaction://hlinksldjump"/>
          </p:cNvPr>
          <p:cNvPicPr>
            <a:picLocks noChangeAspect="1"/>
          </p:cNvPicPr>
          <p:nvPr/>
        </p:nvPicPr>
        <p:blipFill>
          <a:blip r:embed="rId4">
            <a:extLst>
              <a:ext uri="{28A0092B-C50C-407E-A947-70E740481C1C}">
                <a14:useLocalDpi xmlns:a14="http://schemas.microsoft.com/office/drawing/2010/main" val="0"/>
              </a:ext>
            </a:extLst>
          </a:blip>
          <a:srcRect t="18378" b="31548"/>
          <a:stretch>
            <a:fillRect/>
          </a:stretch>
        </p:blipFill>
        <p:spPr>
          <a:xfrm>
            <a:off x="10627995" y="160020"/>
            <a:ext cx="524510" cy="4273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dissolv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100" name="文本框 4"/>
          <p:cNvSpPr txBox="1">
            <a:spLocks noChangeArrowheads="1"/>
          </p:cNvSpPr>
          <p:nvPr/>
        </p:nvSpPr>
        <p:spPr bwMode="auto">
          <a:xfrm>
            <a:off x="184150" y="160338"/>
            <a:ext cx="7029450" cy="461665"/>
          </a:xfrm>
          <a:prstGeom prst="rect">
            <a:avLst/>
          </a:prstGeom>
          <a:noFill/>
          <a:ln w="9525">
            <a:noFill/>
            <a:miter lim="800000"/>
          </a:ln>
          <a:effectLst>
            <a:outerShdw blurRad="50800" dist="38100" dir="5400000" algn="t" rotWithShape="0">
              <a:prstClr val="black">
                <a:alpha val="40000"/>
              </a:prstClr>
            </a:outerShdw>
          </a:effectLst>
        </p:spPr>
        <p:txBody>
          <a:bodyPr wrap="square">
            <a:spAutoFit/>
          </a:bodyPr>
          <a:lstStyle/>
          <a:p>
            <a:r>
              <a:rPr lang="en-US" altLang="zh-CN" sz="2400" dirty="0">
                <a:solidFill>
                  <a:schemeClr val="bg1"/>
                </a:solidFill>
                <a:latin typeface="Arial Black" panose="020B0A04020102020204" pitchFamily="34" charset="0"/>
              </a:rPr>
              <a:t>Exercises · Language Exercises</a:t>
            </a:r>
            <a:endParaRPr lang="en-US" altLang="zh-CN" sz="2400" dirty="0">
              <a:solidFill>
                <a:schemeClr val="bg1"/>
              </a:solidFill>
              <a:latin typeface="Arial Black" panose="020B0A04020102020204" pitchFamily="34" charset="0"/>
            </a:endParaRPr>
          </a:p>
        </p:txBody>
      </p:sp>
      <p:pic>
        <p:nvPicPr>
          <p:cNvPr id="44" name="图片 43">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rcRect l="10347" t="37811" r="43034" b="24326"/>
          <a:stretch>
            <a:fillRect/>
          </a:stretch>
        </p:blipFill>
        <p:spPr>
          <a:xfrm>
            <a:off x="11264265" y="174625"/>
            <a:ext cx="503555" cy="454660"/>
          </a:xfrm>
          <a:prstGeom prst="rect">
            <a:avLst/>
          </a:prstGeom>
        </p:spPr>
      </p:pic>
      <p:sp>
        <p:nvSpPr>
          <p:cNvPr id="46" name="内容占位符 2"/>
          <p:cNvSpPr>
            <a:spLocks noGrp="1"/>
          </p:cNvSpPr>
          <p:nvPr/>
        </p:nvSpPr>
        <p:spPr>
          <a:xfrm>
            <a:off x="244475" y="881380"/>
            <a:ext cx="11684000" cy="4755515"/>
          </a:xfrm>
          <a:prstGeom prst="rect">
            <a:avLst/>
          </a:prstGeom>
          <a:noFill/>
          <a:ln w="9525">
            <a:noFill/>
            <a:miter lim="800000"/>
          </a:ln>
        </p:spPr>
        <p:txBody>
          <a:bodyPr vert="horz" wrap="square" lIns="91440" tIns="45720" rIns="91440" bIns="45720" numCol="1" anchor="t" anchorCtr="0" compatLnSpc="1"/>
          <a:lstStyle>
            <a:lvl1pPr marL="228600" indent="-22733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733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733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733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733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52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6700" lvl="0" indent="-266700" algn="just">
              <a:buNone/>
              <a:defRPr/>
            </a:pPr>
            <a:r>
              <a:rPr lang="en-US" altLang="zh-CN" b="1" dirty="0">
                <a:solidFill>
                  <a:prstClr val="black"/>
                </a:solidFill>
                <a:latin typeface="Calibri" panose="020F0502020204030204"/>
                <a:ea typeface="宋体" panose="02010600030101010101" pitchFamily="2" charset="-122"/>
              </a:rPr>
              <a:t>3. Fill in the blanks with the correct form of the appropriate phrases with “go” in the brackets. Note that more than one of them may be appropriate.</a:t>
            </a:r>
            <a:endParaRPr lang="en-US" altLang="zh-CN" b="1" dirty="0">
              <a:solidFill>
                <a:prstClr val="black"/>
              </a:solidFill>
              <a:latin typeface="Calibri" panose="020F0502020204030204"/>
              <a:ea typeface="宋体" panose="02010600030101010101" pitchFamily="2" charset="-122"/>
            </a:endParaRPr>
          </a:p>
          <a:p>
            <a:pPr marL="266700" lvl="0" indent="-266700" algn="just">
              <a:spcBef>
                <a:spcPts val="300"/>
              </a:spcBef>
              <a:buNone/>
              <a:defRPr/>
            </a:pPr>
            <a:r>
              <a:rPr lang="en-US" altLang="zh-CN" dirty="0">
                <a:solidFill>
                  <a:prstClr val="black"/>
                </a:solidFill>
                <a:latin typeface="Calibri" panose="020F0502020204030204"/>
                <a:ea typeface="宋体" panose="02010600030101010101" pitchFamily="2" charset="-122"/>
              </a:rPr>
              <a:t>5. Claire said she didn‘t feel like going swimming.</a:t>
            </a:r>
            <a:r>
              <a:rPr lang="zh-CN" altLang="en-US" dirty="0">
                <a:solidFill>
                  <a:prstClr val="black"/>
                </a:solidFill>
                <a:latin typeface="Calibri" panose="020F0502020204030204"/>
                <a:ea typeface="宋体" panose="02010600030101010101" pitchFamily="2" charset="-122"/>
              </a:rPr>
              <a:t> </a:t>
            </a:r>
            <a:r>
              <a:rPr lang="en-US" altLang="zh-CN" dirty="0">
                <a:solidFill>
                  <a:prstClr val="black"/>
                </a:solidFill>
                <a:latin typeface="Calibri" panose="020F0502020204030204"/>
                <a:ea typeface="宋体" panose="02010600030101010101" pitchFamily="2" charset="-122"/>
              </a:rPr>
              <a:t>She suggested we</a:t>
            </a:r>
            <a:r>
              <a:rPr lang="zh-CN" altLang="en-US" dirty="0">
                <a:solidFill>
                  <a:prstClr val="black"/>
                </a:solidFill>
                <a:latin typeface="Calibri" panose="020F0502020204030204"/>
                <a:ea typeface="宋体" panose="02010600030101010101" pitchFamily="2" charset="-122"/>
              </a:rPr>
              <a:t> </a:t>
            </a:r>
            <a:r>
              <a:rPr lang="en-US" altLang="zh-CN" spc="-100" dirty="0">
                <a:solidFill>
                  <a:schemeClr val="tx1">
                    <a:lumMod val="95000"/>
                    <a:lumOff val="5000"/>
                  </a:schemeClr>
                </a:solidFill>
                <a:latin typeface="Calibri" panose="020F0502020204030204"/>
                <a:ea typeface="宋体" panose="02010600030101010101" pitchFamily="2" charset="-122"/>
              </a:rPr>
              <a:t>_____</a:t>
            </a:r>
            <a:r>
              <a:rPr lang="zh-CN" altLang="en-US" spc="-100" dirty="0">
                <a:solidFill>
                  <a:schemeClr val="tx1">
                    <a:lumMod val="95000"/>
                    <a:lumOff val="5000"/>
                  </a:schemeClr>
                </a:solidFill>
                <a:latin typeface="Calibri" panose="020F0502020204030204"/>
                <a:ea typeface="宋体" panose="02010600030101010101" pitchFamily="2" charset="-122"/>
              </a:rPr>
              <a:t> </a:t>
            </a:r>
            <a:r>
              <a:rPr lang="en-US" altLang="zh-CN" dirty="0">
                <a:solidFill>
                  <a:schemeClr val="accent2">
                    <a:lumMod val="75000"/>
                  </a:schemeClr>
                </a:solidFill>
                <a:latin typeface="Calibri" panose="020F0502020204030204"/>
                <a:ea typeface="宋体" panose="02010600030101010101" pitchFamily="2" charset="-122"/>
              </a:rPr>
              <a:t>(go</a:t>
            </a:r>
            <a:r>
              <a:rPr lang="zh-CN" altLang="en-US" dirty="0">
                <a:solidFill>
                  <a:schemeClr val="accent2">
                    <a:lumMod val="75000"/>
                  </a:schemeClr>
                </a:solidFill>
                <a:latin typeface="Calibri" panose="020F0502020204030204"/>
                <a:ea typeface="宋体" panose="02010600030101010101" pitchFamily="2" charset="-122"/>
              </a:rPr>
              <a:t> </a:t>
            </a:r>
            <a:r>
              <a:rPr lang="en-US" altLang="zh-CN" dirty="0">
                <a:solidFill>
                  <a:schemeClr val="accent2">
                    <a:lumMod val="75000"/>
                  </a:schemeClr>
                </a:solidFill>
                <a:latin typeface="Calibri" panose="020F0502020204030204"/>
                <a:ea typeface="宋体" panose="02010600030101010101" pitchFamily="2" charset="-122"/>
              </a:rPr>
              <a:t>for; go to) </a:t>
            </a:r>
            <a:r>
              <a:rPr lang="en-US" altLang="zh-CN" dirty="0">
                <a:solidFill>
                  <a:prstClr val="black"/>
                </a:solidFill>
                <a:latin typeface="Calibri" panose="020F0502020204030204"/>
                <a:ea typeface="宋体" panose="02010600030101010101" pitchFamily="2" charset="-122"/>
              </a:rPr>
              <a:t>the rock concert. I don‘t usually</a:t>
            </a:r>
            <a:r>
              <a:rPr lang="zh-CN" altLang="en-US" dirty="0">
                <a:solidFill>
                  <a:prstClr val="black"/>
                </a:solidFill>
                <a:latin typeface="Calibri" panose="020F0502020204030204"/>
                <a:ea typeface="宋体" panose="02010600030101010101" pitchFamily="2" charset="-122"/>
              </a:rPr>
              <a:t> </a:t>
            </a:r>
            <a:r>
              <a:rPr lang="en-US" altLang="zh-CN" spc="-100" dirty="0" smtClean="0">
                <a:solidFill>
                  <a:schemeClr val="tx1">
                    <a:lumMod val="95000"/>
                    <a:lumOff val="5000"/>
                  </a:schemeClr>
                </a:solidFill>
                <a:latin typeface="Calibri" panose="020F0502020204030204"/>
                <a:ea typeface="宋体" panose="02010600030101010101" pitchFamily="2" charset="-122"/>
              </a:rPr>
              <a:t>_____</a:t>
            </a:r>
            <a:r>
              <a:rPr lang="zh-CN" altLang="en-US" spc="-100" dirty="0" smtClean="0">
                <a:solidFill>
                  <a:schemeClr val="tx1">
                    <a:lumMod val="95000"/>
                    <a:lumOff val="5000"/>
                  </a:schemeClr>
                </a:solidFill>
                <a:latin typeface="Calibri" panose="020F0502020204030204"/>
                <a:ea typeface="宋体" panose="02010600030101010101" pitchFamily="2" charset="-122"/>
              </a:rPr>
              <a:t> </a:t>
            </a:r>
            <a:r>
              <a:rPr lang="zh-CN" altLang="en-US" spc="-100" dirty="0" smtClean="0">
                <a:solidFill>
                  <a:prstClr val="black"/>
                </a:solidFill>
                <a:latin typeface="Calibri" panose="020F0502020204030204"/>
                <a:ea typeface="宋体" panose="02010600030101010101" pitchFamily="2" charset="-122"/>
              </a:rPr>
              <a:t> </a:t>
            </a:r>
            <a:r>
              <a:rPr lang="en-US" altLang="zh-CN" dirty="0">
                <a:solidFill>
                  <a:schemeClr val="accent2">
                    <a:lumMod val="75000"/>
                  </a:schemeClr>
                </a:solidFill>
                <a:latin typeface="Calibri" panose="020F0502020204030204"/>
                <a:ea typeface="宋体" panose="02010600030101010101" pitchFamily="2" charset="-122"/>
              </a:rPr>
              <a:t>(go for</a:t>
            </a:r>
            <a:r>
              <a:rPr lang="zh-CN" altLang="en-US" sz="2400" dirty="0">
                <a:solidFill>
                  <a:schemeClr val="accent2">
                    <a:lumMod val="75000"/>
                  </a:schemeClr>
                </a:solidFill>
                <a:latin typeface="Calibri" panose="020F0502020204030204"/>
                <a:ea typeface="宋体" panose="02010600030101010101" pitchFamily="2" charset="-122"/>
              </a:rPr>
              <a:t>选择</a:t>
            </a:r>
            <a:r>
              <a:rPr lang="en-US" altLang="zh-CN" dirty="0">
                <a:solidFill>
                  <a:schemeClr val="accent2">
                    <a:lumMod val="75000"/>
                  </a:schemeClr>
                </a:solidFill>
                <a:latin typeface="Calibri" panose="020F0502020204030204"/>
                <a:ea typeface="宋体" panose="02010600030101010101" pitchFamily="2" charset="-122"/>
              </a:rPr>
              <a:t>; go to) </a:t>
            </a:r>
            <a:r>
              <a:rPr lang="en-US" altLang="zh-CN" dirty="0">
                <a:solidFill>
                  <a:prstClr val="black"/>
                </a:solidFill>
                <a:latin typeface="Calibri" panose="020F0502020204030204"/>
                <a:ea typeface="宋体" panose="02010600030101010101" pitchFamily="2" charset="-122"/>
              </a:rPr>
              <a:t>rock music,</a:t>
            </a:r>
            <a:r>
              <a:rPr lang="zh-CN" altLang="en-US" dirty="0">
                <a:solidFill>
                  <a:prstClr val="black"/>
                </a:solidFill>
                <a:latin typeface="Calibri" panose="020F0502020204030204"/>
                <a:ea typeface="宋体" panose="02010600030101010101" pitchFamily="2" charset="-122"/>
              </a:rPr>
              <a:t> </a:t>
            </a:r>
            <a:r>
              <a:rPr lang="en-US" altLang="zh-CN" dirty="0">
                <a:solidFill>
                  <a:prstClr val="black"/>
                </a:solidFill>
                <a:latin typeface="Calibri" panose="020F0502020204030204"/>
                <a:ea typeface="宋体" panose="02010600030101010101" pitchFamily="2" charset="-122"/>
              </a:rPr>
              <a:t>but I decided to</a:t>
            </a:r>
            <a:r>
              <a:rPr lang="zh-CN" altLang="en-US" dirty="0">
                <a:solidFill>
                  <a:prstClr val="black"/>
                </a:solidFill>
                <a:latin typeface="Calibri" panose="020F0502020204030204"/>
                <a:ea typeface="宋体" panose="02010600030101010101" pitchFamily="2" charset="-122"/>
              </a:rPr>
              <a:t> </a:t>
            </a:r>
            <a:r>
              <a:rPr lang="en-US" altLang="zh-CN" spc="-100" dirty="0">
                <a:solidFill>
                  <a:schemeClr val="tx1">
                    <a:lumMod val="95000"/>
                    <a:lumOff val="5000"/>
                  </a:schemeClr>
                </a:solidFill>
                <a:latin typeface="Calibri" panose="020F0502020204030204"/>
                <a:ea typeface="宋体" panose="02010600030101010101" pitchFamily="2" charset="-122"/>
              </a:rPr>
              <a:t>___________________</a:t>
            </a:r>
            <a:r>
              <a:rPr lang="zh-CN" altLang="en-US" spc="-100" dirty="0">
                <a:solidFill>
                  <a:prstClr val="black"/>
                </a:solidFill>
                <a:latin typeface="Calibri" panose="020F0502020204030204"/>
                <a:ea typeface="宋体" panose="02010600030101010101" pitchFamily="2" charset="-122"/>
              </a:rPr>
              <a:t> </a:t>
            </a:r>
            <a:r>
              <a:rPr lang="en-US" altLang="zh-CN" dirty="0">
                <a:solidFill>
                  <a:schemeClr val="accent2">
                    <a:lumMod val="75000"/>
                  </a:schemeClr>
                </a:solidFill>
                <a:latin typeface="Calibri" panose="020F0502020204030204"/>
                <a:ea typeface="宋体" panose="02010600030101010101" pitchFamily="2" charset="-122"/>
              </a:rPr>
              <a:t>(go with; go along with) </a:t>
            </a:r>
            <a:r>
              <a:rPr lang="en-US" altLang="zh-CN" dirty="0">
                <a:solidFill>
                  <a:prstClr val="black"/>
                </a:solidFill>
                <a:latin typeface="Calibri" panose="020F0502020204030204"/>
                <a:ea typeface="宋体" panose="02010600030101010101" pitchFamily="2" charset="-122"/>
              </a:rPr>
              <a:t>her this time. It turned out to be</a:t>
            </a:r>
            <a:r>
              <a:rPr lang="zh-CN" altLang="en-US" dirty="0">
                <a:solidFill>
                  <a:prstClr val="black"/>
                </a:solidFill>
                <a:latin typeface="Calibri" panose="020F0502020204030204"/>
                <a:ea typeface="宋体" panose="02010600030101010101" pitchFamily="2" charset="-122"/>
              </a:rPr>
              <a:t> </a:t>
            </a:r>
            <a:r>
              <a:rPr lang="en-US" altLang="zh-CN" dirty="0">
                <a:solidFill>
                  <a:prstClr val="black"/>
                </a:solidFill>
                <a:latin typeface="Calibri" panose="020F0502020204030204"/>
                <a:ea typeface="宋体" panose="02010600030101010101" pitchFamily="2" charset="-122"/>
              </a:rPr>
              <a:t>quite an experience. The audience just</a:t>
            </a:r>
            <a:r>
              <a:rPr lang="zh-CN" altLang="en-US" dirty="0">
                <a:solidFill>
                  <a:prstClr val="black"/>
                </a:solidFill>
                <a:latin typeface="Calibri" panose="020F0502020204030204"/>
                <a:ea typeface="宋体" panose="02010600030101010101" pitchFamily="2" charset="-122"/>
              </a:rPr>
              <a:t> </a:t>
            </a:r>
            <a:r>
              <a:rPr lang="en-US" altLang="zh-CN" spc="-100" dirty="0">
                <a:solidFill>
                  <a:schemeClr val="tx1">
                    <a:lumMod val="95000"/>
                    <a:lumOff val="5000"/>
                  </a:schemeClr>
                </a:solidFill>
                <a:latin typeface="Calibri" panose="020F0502020204030204"/>
                <a:ea typeface="宋体" panose="02010600030101010101" pitchFamily="2" charset="-122"/>
              </a:rPr>
              <a:t>__________</a:t>
            </a:r>
            <a:r>
              <a:rPr lang="en-US" altLang="zh-CN" dirty="0">
                <a:solidFill>
                  <a:schemeClr val="accent2">
                    <a:lumMod val="75000"/>
                  </a:schemeClr>
                </a:solidFill>
                <a:latin typeface="Calibri" panose="020F0502020204030204"/>
                <a:ea typeface="宋体" panose="02010600030101010101" pitchFamily="2" charset="-122"/>
              </a:rPr>
              <a:t>(go crazy; go crazily)</a:t>
            </a:r>
            <a:r>
              <a:rPr lang="en-US" altLang="zh-CN" dirty="0">
                <a:latin typeface="Calibri" panose="020F0502020204030204"/>
                <a:ea typeface="宋体" panose="02010600030101010101" pitchFamily="2" charset="-122"/>
              </a:rPr>
              <a:t>.</a:t>
            </a:r>
            <a:endParaRPr lang="en-US" altLang="zh-CN" dirty="0">
              <a:latin typeface="Calibri" panose="020F0502020204030204"/>
              <a:ea typeface="宋体" panose="02010600030101010101" pitchFamily="2" charset="-122"/>
            </a:endParaRPr>
          </a:p>
          <a:p>
            <a:pPr marL="266700" lvl="0" indent="-266700" algn="just">
              <a:spcBef>
                <a:spcPts val="300"/>
              </a:spcBef>
              <a:buNone/>
              <a:defRPr/>
            </a:pPr>
            <a:r>
              <a:rPr lang="en-US" altLang="zh-CN" dirty="0">
                <a:solidFill>
                  <a:prstClr val="black"/>
                </a:solidFill>
                <a:latin typeface="Calibri" panose="020F0502020204030204"/>
                <a:ea typeface="宋体" panose="02010600030101010101" pitchFamily="2" charset="-122"/>
              </a:rPr>
              <a:t>6. The color of your tie doesn‘t</a:t>
            </a:r>
            <a:r>
              <a:rPr lang="zh-CN" altLang="en-US" dirty="0">
                <a:solidFill>
                  <a:prstClr val="black"/>
                </a:solidFill>
                <a:latin typeface="Calibri" panose="020F0502020204030204"/>
                <a:ea typeface="宋体" panose="02010600030101010101" pitchFamily="2" charset="-122"/>
              </a:rPr>
              <a:t> </a:t>
            </a:r>
            <a:r>
              <a:rPr lang="en-US" altLang="zh-CN" spc="-100" dirty="0">
                <a:solidFill>
                  <a:schemeClr val="tx1">
                    <a:lumMod val="95000"/>
                    <a:lumOff val="5000"/>
                  </a:schemeClr>
                </a:solidFill>
                <a:latin typeface="Calibri" panose="020F0502020204030204"/>
                <a:ea typeface="宋体" panose="02010600030101010101" pitchFamily="2" charset="-122"/>
              </a:rPr>
              <a:t>_______</a:t>
            </a:r>
            <a:r>
              <a:rPr lang="zh-CN" altLang="en-US" dirty="0">
                <a:solidFill>
                  <a:prstClr val="black"/>
                </a:solidFill>
                <a:latin typeface="Calibri" panose="020F0502020204030204"/>
                <a:ea typeface="宋体" panose="02010600030101010101" pitchFamily="2" charset="-122"/>
              </a:rPr>
              <a:t>  </a:t>
            </a:r>
            <a:r>
              <a:rPr lang="en-US" altLang="zh-CN" dirty="0">
                <a:solidFill>
                  <a:schemeClr val="accent2">
                    <a:lumMod val="75000"/>
                  </a:schemeClr>
                </a:solidFill>
                <a:latin typeface="Calibri" panose="020F0502020204030204"/>
                <a:ea typeface="宋体" panose="02010600030101010101" pitchFamily="2" charset="-122"/>
              </a:rPr>
              <a:t>(go along with; go with) </a:t>
            </a:r>
            <a:r>
              <a:rPr lang="en-US" altLang="zh-CN" dirty="0">
                <a:solidFill>
                  <a:prstClr val="black"/>
                </a:solidFill>
                <a:latin typeface="Calibri" panose="020F0502020204030204"/>
                <a:ea typeface="宋体" panose="02010600030101010101" pitchFamily="2" charset="-122"/>
              </a:rPr>
              <a:t>your shirt. Red and</a:t>
            </a:r>
            <a:r>
              <a:rPr lang="zh-CN" altLang="en-US" dirty="0">
                <a:solidFill>
                  <a:prstClr val="black"/>
                </a:solidFill>
                <a:latin typeface="Calibri" panose="020F0502020204030204"/>
                <a:ea typeface="宋体" panose="02010600030101010101" pitchFamily="2" charset="-122"/>
              </a:rPr>
              <a:t> </a:t>
            </a:r>
            <a:r>
              <a:rPr lang="en-US" altLang="zh-CN" dirty="0">
                <a:solidFill>
                  <a:prstClr val="black"/>
                </a:solidFill>
                <a:latin typeface="Calibri" panose="020F0502020204030204"/>
                <a:ea typeface="宋体" panose="02010600030101010101" pitchFamily="2" charset="-122"/>
              </a:rPr>
              <a:t>pink just don't match.</a:t>
            </a:r>
            <a:endParaRPr lang="en-US" altLang="zh-CN" dirty="0">
              <a:solidFill>
                <a:prstClr val="black"/>
              </a:solidFill>
              <a:latin typeface="Calibri" panose="020F0502020204030204"/>
              <a:ea typeface="宋体" panose="02010600030101010101" pitchFamily="2" charset="-122"/>
            </a:endParaRPr>
          </a:p>
          <a:p>
            <a:pPr marL="266700" lvl="0" indent="-266700" algn="just">
              <a:spcBef>
                <a:spcPts val="300"/>
              </a:spcBef>
              <a:buNone/>
              <a:defRPr/>
            </a:pPr>
            <a:r>
              <a:rPr lang="en-US" altLang="zh-CN" dirty="0">
                <a:solidFill>
                  <a:prstClr val="black"/>
                </a:solidFill>
                <a:latin typeface="Calibri" panose="020F0502020204030204"/>
                <a:ea typeface="宋体" panose="02010600030101010101" pitchFamily="2" charset="-122"/>
              </a:rPr>
              <a:t>7. If past experience is anything to</a:t>
            </a:r>
            <a:r>
              <a:rPr lang="zh-CN" altLang="en-US" dirty="0">
                <a:solidFill>
                  <a:prstClr val="black"/>
                </a:solidFill>
                <a:latin typeface="Calibri" panose="020F0502020204030204"/>
                <a:ea typeface="宋体" panose="02010600030101010101" pitchFamily="2" charset="-122"/>
              </a:rPr>
              <a:t> </a:t>
            </a:r>
            <a:r>
              <a:rPr lang="en-US" altLang="zh-CN" spc="-100" dirty="0">
                <a:solidFill>
                  <a:schemeClr val="tx1">
                    <a:lumMod val="95000"/>
                    <a:lumOff val="5000"/>
                  </a:schemeClr>
                </a:solidFill>
                <a:latin typeface="Calibri" panose="020F0502020204030204"/>
                <a:ea typeface="宋体" panose="02010600030101010101" pitchFamily="2" charset="-122"/>
              </a:rPr>
              <a:t>_____</a:t>
            </a:r>
            <a:r>
              <a:rPr lang="zh-CN" altLang="en-US" spc="-100" dirty="0">
                <a:solidFill>
                  <a:prstClr val="black"/>
                </a:solidFill>
                <a:latin typeface="Calibri" panose="020F0502020204030204"/>
                <a:ea typeface="宋体" panose="02010600030101010101" pitchFamily="2" charset="-122"/>
              </a:rPr>
              <a:t> </a:t>
            </a:r>
            <a:r>
              <a:rPr lang="en-US" altLang="zh-CN" dirty="0">
                <a:solidFill>
                  <a:schemeClr val="accent2">
                    <a:lumMod val="75000"/>
                  </a:schemeClr>
                </a:solidFill>
                <a:latin typeface="Calibri" panose="020F0502020204030204"/>
                <a:ea typeface="宋体" panose="02010600030101010101" pitchFamily="2" charset="-122"/>
              </a:rPr>
              <a:t>(go by</a:t>
            </a:r>
            <a:r>
              <a:rPr lang="zh-CN" altLang="en-US" sz="2400" dirty="0">
                <a:solidFill>
                  <a:schemeClr val="accent2">
                    <a:lumMod val="75000"/>
                  </a:schemeClr>
                </a:solidFill>
                <a:latin typeface="Calibri" panose="020F0502020204030204"/>
                <a:ea typeface="宋体" panose="02010600030101010101" pitchFamily="2" charset="-122"/>
              </a:rPr>
              <a:t>遵照</a:t>
            </a:r>
            <a:r>
              <a:rPr lang="en-US" altLang="zh-CN" dirty="0">
                <a:solidFill>
                  <a:schemeClr val="accent2">
                    <a:lumMod val="75000"/>
                  </a:schemeClr>
                </a:solidFill>
                <a:latin typeface="Calibri" panose="020F0502020204030204"/>
                <a:ea typeface="宋体" panose="02010600030101010101" pitchFamily="2" charset="-122"/>
              </a:rPr>
              <a:t>; go to)</a:t>
            </a:r>
            <a:r>
              <a:rPr lang="en-US" altLang="zh-CN" dirty="0">
                <a:solidFill>
                  <a:prstClr val="black"/>
                </a:solidFill>
                <a:latin typeface="Calibri" panose="020F0502020204030204"/>
                <a:ea typeface="宋体" panose="02010600030101010101" pitchFamily="2" charset="-122"/>
              </a:rPr>
              <a:t>, he‘ll definitely</a:t>
            </a:r>
            <a:r>
              <a:rPr lang="zh-CN" altLang="en-US" dirty="0">
                <a:solidFill>
                  <a:prstClr val="black"/>
                </a:solidFill>
                <a:latin typeface="Calibri" panose="020F0502020204030204"/>
                <a:ea typeface="宋体" panose="02010600030101010101" pitchFamily="2" charset="-122"/>
              </a:rPr>
              <a:t> </a:t>
            </a:r>
            <a:r>
              <a:rPr lang="en-US" altLang="zh-CN" spc="-100" dirty="0">
                <a:solidFill>
                  <a:schemeClr val="tx1">
                    <a:lumMod val="95000"/>
                    <a:lumOff val="5000"/>
                  </a:schemeClr>
                </a:solidFill>
                <a:latin typeface="Calibri" panose="020F0502020204030204"/>
                <a:ea typeface="宋体" panose="02010600030101010101" pitchFamily="2" charset="-122"/>
              </a:rPr>
              <a:t>_______</a:t>
            </a:r>
            <a:r>
              <a:rPr lang="zh-CN" altLang="en-US" spc="-100" dirty="0">
                <a:solidFill>
                  <a:prstClr val="black"/>
                </a:solidFill>
                <a:latin typeface="Calibri" panose="020F0502020204030204"/>
                <a:ea typeface="宋体" panose="02010600030101010101" pitchFamily="2" charset="-122"/>
              </a:rPr>
              <a:t> </a:t>
            </a:r>
            <a:r>
              <a:rPr lang="en-US" altLang="zh-CN" dirty="0">
                <a:solidFill>
                  <a:schemeClr val="accent2">
                    <a:lumMod val="75000"/>
                  </a:schemeClr>
                </a:solidFill>
                <a:latin typeface="Calibri" panose="020F0502020204030204"/>
                <a:ea typeface="宋体" panose="02010600030101010101" pitchFamily="2" charset="-122"/>
              </a:rPr>
              <a:t>(go after</a:t>
            </a:r>
            <a:r>
              <a:rPr lang="zh-CN" altLang="en-US" sz="2400" dirty="0">
                <a:solidFill>
                  <a:schemeClr val="accent2">
                    <a:lumMod val="75000"/>
                  </a:schemeClr>
                </a:solidFill>
                <a:latin typeface="Calibri" panose="020F0502020204030204"/>
                <a:ea typeface="宋体" panose="02010600030101010101" pitchFamily="2" charset="-122"/>
              </a:rPr>
              <a:t>追求</a:t>
            </a:r>
            <a:r>
              <a:rPr lang="en-US" altLang="zh-CN" dirty="0">
                <a:solidFill>
                  <a:schemeClr val="accent2">
                    <a:lumMod val="75000"/>
                  </a:schemeClr>
                </a:solidFill>
                <a:latin typeface="Calibri" panose="020F0502020204030204"/>
                <a:ea typeface="宋体" panose="02010600030101010101" pitchFamily="2" charset="-122"/>
              </a:rPr>
              <a:t>; go at) </a:t>
            </a:r>
            <a:r>
              <a:rPr lang="en-US" altLang="zh-CN" dirty="0">
                <a:solidFill>
                  <a:prstClr val="black"/>
                </a:solidFill>
                <a:latin typeface="Calibri" panose="020F0502020204030204"/>
                <a:ea typeface="宋体" panose="02010600030101010101" pitchFamily="2" charset="-122"/>
              </a:rPr>
              <a:t>Jane's position when she leaves.</a:t>
            </a:r>
            <a:endParaRPr lang="en-US" altLang="zh-CN" dirty="0">
              <a:solidFill>
                <a:prstClr val="black"/>
              </a:solidFill>
              <a:latin typeface="Calibri" panose="020F0502020204030204"/>
              <a:ea typeface="宋体" panose="02010600030101010101" pitchFamily="2" charset="-122"/>
            </a:endParaRPr>
          </a:p>
        </p:txBody>
      </p:sp>
      <p:sp>
        <p:nvSpPr>
          <p:cNvPr id="21" name="文本框 20"/>
          <p:cNvSpPr txBox="1"/>
          <p:nvPr/>
        </p:nvSpPr>
        <p:spPr>
          <a:xfrm>
            <a:off x="10429537" y="1632680"/>
            <a:ext cx="863185" cy="523220"/>
          </a:xfrm>
          <a:prstGeom prst="rect">
            <a:avLst/>
          </a:prstGeom>
          <a:noFill/>
        </p:spPr>
        <p:txBody>
          <a:bodyPr wrap="none" rtlCol="0">
            <a:spAutoFit/>
          </a:bodyPr>
          <a:lstStyle/>
          <a:p>
            <a:pPr eaLnBrk="0" fontAlgn="base" hangingPunct="0">
              <a:spcBef>
                <a:spcPct val="0"/>
              </a:spcBef>
              <a:spcAft>
                <a:spcPct val="0"/>
              </a:spcAft>
            </a:pPr>
            <a:r>
              <a:rPr lang="en-US" altLang="zh-CN" sz="2800" spc="-100" dirty="0">
                <a:solidFill>
                  <a:srgbClr val="C00000"/>
                </a:solidFill>
                <a:latin typeface="Calibri" panose="020F0502020204030204" charset="0"/>
                <a:ea typeface="宋体" panose="02010600030101010101" pitchFamily="2" charset="-122"/>
              </a:rPr>
              <a:t>go to</a:t>
            </a:r>
            <a:endParaRPr lang="zh-CN" altLang="en-US" sz="2800" spc="-100" dirty="0">
              <a:solidFill>
                <a:srgbClr val="C00000"/>
              </a:solidFill>
              <a:latin typeface="Calibri" panose="020F0502020204030204" charset="0"/>
              <a:ea typeface="宋体" panose="02010600030101010101" pitchFamily="2" charset="-122"/>
            </a:endParaRPr>
          </a:p>
        </p:txBody>
      </p:sp>
      <p:sp>
        <p:nvSpPr>
          <p:cNvPr id="22" name="文本框 21"/>
          <p:cNvSpPr txBox="1"/>
          <p:nvPr/>
        </p:nvSpPr>
        <p:spPr>
          <a:xfrm>
            <a:off x="7213737" y="2013841"/>
            <a:ext cx="1006300" cy="523220"/>
          </a:xfrm>
          <a:prstGeom prst="rect">
            <a:avLst/>
          </a:prstGeom>
          <a:noFill/>
        </p:spPr>
        <p:txBody>
          <a:bodyPr wrap="square" rtlCol="0">
            <a:spAutoFit/>
          </a:bodyPr>
          <a:lstStyle/>
          <a:p>
            <a:pPr eaLnBrk="0" fontAlgn="base" hangingPunct="0">
              <a:spcBef>
                <a:spcPct val="0"/>
              </a:spcBef>
              <a:spcAft>
                <a:spcPct val="0"/>
              </a:spcAft>
            </a:pPr>
            <a:r>
              <a:rPr lang="en-US" altLang="zh-CN" sz="2800" spc="-100" dirty="0">
                <a:solidFill>
                  <a:srgbClr val="C00000"/>
                </a:solidFill>
                <a:latin typeface="Calibri" panose="020F0502020204030204" charset="0"/>
                <a:ea typeface="宋体" panose="02010600030101010101" pitchFamily="2" charset="-122"/>
              </a:rPr>
              <a:t>go for</a:t>
            </a:r>
            <a:endParaRPr lang="zh-CN" altLang="en-US" sz="2800" spc="-100" dirty="0">
              <a:solidFill>
                <a:srgbClr val="C00000"/>
              </a:solidFill>
              <a:latin typeface="Calibri" panose="020F0502020204030204" charset="0"/>
              <a:ea typeface="宋体" panose="02010600030101010101" pitchFamily="2" charset="-122"/>
            </a:endParaRPr>
          </a:p>
        </p:txBody>
      </p:sp>
      <p:sp>
        <p:nvSpPr>
          <p:cNvPr id="23" name="文本框 22"/>
          <p:cNvSpPr txBox="1"/>
          <p:nvPr/>
        </p:nvSpPr>
        <p:spPr>
          <a:xfrm>
            <a:off x="3894749" y="2374013"/>
            <a:ext cx="3538129" cy="523220"/>
          </a:xfrm>
          <a:prstGeom prst="rect">
            <a:avLst/>
          </a:prstGeom>
          <a:noFill/>
        </p:spPr>
        <p:txBody>
          <a:bodyPr wrap="square" rtlCol="0">
            <a:spAutoFit/>
          </a:bodyPr>
          <a:lstStyle/>
          <a:p>
            <a:pPr eaLnBrk="0" fontAlgn="base" hangingPunct="0">
              <a:spcBef>
                <a:spcPct val="0"/>
              </a:spcBef>
              <a:spcAft>
                <a:spcPct val="0"/>
              </a:spcAft>
            </a:pPr>
            <a:r>
              <a:rPr lang="en-US" altLang="zh-CN" sz="2800" spc="-100" dirty="0">
                <a:solidFill>
                  <a:srgbClr val="C00000"/>
                </a:solidFill>
                <a:latin typeface="Calibri" panose="020F0502020204030204" charset="0"/>
                <a:ea typeface="宋体" panose="02010600030101010101" pitchFamily="2" charset="-122"/>
              </a:rPr>
              <a:t>go along with / go with</a:t>
            </a:r>
            <a:endParaRPr lang="zh-CN" altLang="en-US" sz="2800" spc="-100" dirty="0">
              <a:solidFill>
                <a:srgbClr val="C00000"/>
              </a:solidFill>
              <a:latin typeface="Calibri" panose="020F0502020204030204" charset="0"/>
              <a:ea typeface="宋体" panose="02010600030101010101" pitchFamily="2" charset="-122"/>
            </a:endParaRPr>
          </a:p>
        </p:txBody>
      </p:sp>
      <p:sp>
        <p:nvSpPr>
          <p:cNvPr id="24" name="文本框 23"/>
          <p:cNvSpPr txBox="1"/>
          <p:nvPr/>
        </p:nvSpPr>
        <p:spPr>
          <a:xfrm>
            <a:off x="512361" y="3167527"/>
            <a:ext cx="1796635" cy="523220"/>
          </a:xfrm>
          <a:prstGeom prst="rect">
            <a:avLst/>
          </a:prstGeom>
          <a:noFill/>
        </p:spPr>
        <p:txBody>
          <a:bodyPr wrap="square" rtlCol="0">
            <a:spAutoFit/>
          </a:bodyPr>
          <a:lstStyle/>
          <a:p>
            <a:pPr eaLnBrk="0" fontAlgn="base" hangingPunct="0">
              <a:spcBef>
                <a:spcPct val="0"/>
              </a:spcBef>
              <a:spcAft>
                <a:spcPct val="0"/>
              </a:spcAft>
            </a:pPr>
            <a:r>
              <a:rPr lang="en-US" altLang="zh-CN" sz="2800" spc="-100" dirty="0">
                <a:solidFill>
                  <a:srgbClr val="C00000"/>
                </a:solidFill>
                <a:latin typeface="Calibri" panose="020F0502020204030204" charset="0"/>
                <a:ea typeface="宋体" panose="02010600030101010101" pitchFamily="2" charset="-122"/>
              </a:rPr>
              <a:t>went crazy</a:t>
            </a:r>
            <a:endParaRPr lang="zh-CN" altLang="en-US" sz="2800" spc="-100" dirty="0">
              <a:solidFill>
                <a:srgbClr val="C00000"/>
              </a:solidFill>
              <a:latin typeface="Calibri" panose="020F0502020204030204" charset="0"/>
              <a:ea typeface="宋体" panose="02010600030101010101" pitchFamily="2" charset="-122"/>
            </a:endParaRPr>
          </a:p>
        </p:txBody>
      </p:sp>
      <p:sp>
        <p:nvSpPr>
          <p:cNvPr id="25" name="文本框 24"/>
          <p:cNvSpPr txBox="1"/>
          <p:nvPr/>
        </p:nvSpPr>
        <p:spPr>
          <a:xfrm>
            <a:off x="4853723" y="3580353"/>
            <a:ext cx="1179297" cy="523220"/>
          </a:xfrm>
          <a:prstGeom prst="rect">
            <a:avLst/>
          </a:prstGeom>
          <a:noFill/>
        </p:spPr>
        <p:txBody>
          <a:bodyPr wrap="none" rtlCol="0">
            <a:spAutoFit/>
          </a:bodyPr>
          <a:lstStyle/>
          <a:p>
            <a:pPr eaLnBrk="0" fontAlgn="base" hangingPunct="0">
              <a:spcBef>
                <a:spcPct val="0"/>
              </a:spcBef>
              <a:spcAft>
                <a:spcPct val="0"/>
              </a:spcAft>
            </a:pPr>
            <a:r>
              <a:rPr lang="en-US" altLang="zh-CN" sz="2800" spc="-100" dirty="0">
                <a:solidFill>
                  <a:srgbClr val="C00000"/>
                </a:solidFill>
                <a:latin typeface="Calibri" panose="020F0502020204030204" charset="0"/>
                <a:ea typeface="宋体" panose="02010600030101010101" pitchFamily="2" charset="-122"/>
              </a:rPr>
              <a:t>go with</a:t>
            </a:r>
            <a:endParaRPr lang="zh-CN" altLang="en-US" sz="2800" spc="-100" dirty="0">
              <a:solidFill>
                <a:srgbClr val="C00000"/>
              </a:solidFill>
              <a:latin typeface="Calibri" panose="020F0502020204030204" charset="0"/>
              <a:ea typeface="宋体" panose="02010600030101010101" pitchFamily="2" charset="-122"/>
            </a:endParaRPr>
          </a:p>
        </p:txBody>
      </p:sp>
      <p:sp>
        <p:nvSpPr>
          <p:cNvPr id="26" name="文本框 25"/>
          <p:cNvSpPr txBox="1"/>
          <p:nvPr/>
        </p:nvSpPr>
        <p:spPr>
          <a:xfrm>
            <a:off x="5761506" y="4370720"/>
            <a:ext cx="906658" cy="523220"/>
          </a:xfrm>
          <a:prstGeom prst="rect">
            <a:avLst/>
          </a:prstGeom>
          <a:noFill/>
        </p:spPr>
        <p:txBody>
          <a:bodyPr wrap="none" rtlCol="0">
            <a:spAutoFit/>
          </a:bodyPr>
          <a:lstStyle/>
          <a:p>
            <a:pPr eaLnBrk="0" fontAlgn="base" hangingPunct="0">
              <a:spcBef>
                <a:spcPct val="0"/>
              </a:spcBef>
              <a:spcAft>
                <a:spcPct val="0"/>
              </a:spcAft>
            </a:pPr>
            <a:r>
              <a:rPr lang="en-US" altLang="zh-CN" sz="2800" spc="-100" dirty="0">
                <a:solidFill>
                  <a:srgbClr val="C00000"/>
                </a:solidFill>
                <a:latin typeface="Calibri" panose="020F0502020204030204" charset="0"/>
                <a:ea typeface="宋体" panose="02010600030101010101" pitchFamily="2" charset="-122"/>
              </a:rPr>
              <a:t>go by</a:t>
            </a:r>
            <a:endParaRPr lang="zh-CN" altLang="en-US" sz="2800" spc="-100" dirty="0">
              <a:solidFill>
                <a:srgbClr val="C00000"/>
              </a:solidFill>
              <a:latin typeface="Calibri" panose="020F0502020204030204" charset="0"/>
              <a:ea typeface="宋体" panose="02010600030101010101" pitchFamily="2" charset="-122"/>
            </a:endParaRPr>
          </a:p>
        </p:txBody>
      </p:sp>
      <p:sp>
        <p:nvSpPr>
          <p:cNvPr id="27" name="文本框 26"/>
          <p:cNvSpPr txBox="1"/>
          <p:nvPr/>
        </p:nvSpPr>
        <p:spPr>
          <a:xfrm>
            <a:off x="512349" y="4758890"/>
            <a:ext cx="1216615" cy="523220"/>
          </a:xfrm>
          <a:prstGeom prst="rect">
            <a:avLst/>
          </a:prstGeom>
          <a:noFill/>
        </p:spPr>
        <p:txBody>
          <a:bodyPr wrap="none" rtlCol="0">
            <a:spAutoFit/>
          </a:bodyPr>
          <a:lstStyle/>
          <a:p>
            <a:pPr eaLnBrk="0" fontAlgn="base" hangingPunct="0">
              <a:spcBef>
                <a:spcPct val="0"/>
              </a:spcBef>
              <a:spcAft>
                <a:spcPct val="0"/>
              </a:spcAft>
            </a:pPr>
            <a:r>
              <a:rPr lang="en-US" altLang="zh-CN" sz="2800" spc="-100" dirty="0">
                <a:solidFill>
                  <a:srgbClr val="C00000"/>
                </a:solidFill>
                <a:latin typeface="Calibri" panose="020F0502020204030204" charset="0"/>
                <a:ea typeface="宋体" panose="02010600030101010101" pitchFamily="2" charset="-122"/>
              </a:rPr>
              <a:t>go after</a:t>
            </a:r>
            <a:endParaRPr lang="zh-CN" altLang="en-US" sz="2800" spc="-100" dirty="0">
              <a:solidFill>
                <a:srgbClr val="C00000"/>
              </a:solidFill>
              <a:latin typeface="Calibri" panose="020F0502020204030204" charset="0"/>
              <a:ea typeface="宋体" panose="02010600030101010101" pitchFamily="2" charset="-122"/>
            </a:endParaRPr>
          </a:p>
        </p:txBody>
      </p:sp>
      <p:pic>
        <p:nvPicPr>
          <p:cNvPr id="17" name="图片 16">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rcRect t="18378" b="31548"/>
          <a:stretch>
            <a:fillRect/>
          </a:stretch>
        </p:blipFill>
        <p:spPr>
          <a:xfrm>
            <a:off x="10627995" y="160020"/>
            <a:ext cx="524510" cy="4273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dissolv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dissolv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dissolv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dissolve">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dissolve">
                                      <p:cBhvr>
                                        <p:cTn id="3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26" grpId="0"/>
      <p:bldP spid="2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100" name="文本框 4"/>
          <p:cNvSpPr txBox="1">
            <a:spLocks noChangeArrowheads="1"/>
          </p:cNvSpPr>
          <p:nvPr/>
        </p:nvSpPr>
        <p:spPr bwMode="auto">
          <a:xfrm>
            <a:off x="184150" y="160338"/>
            <a:ext cx="7029450" cy="461665"/>
          </a:xfrm>
          <a:prstGeom prst="rect">
            <a:avLst/>
          </a:prstGeom>
          <a:noFill/>
          <a:ln w="9525">
            <a:noFill/>
            <a:miter lim="800000"/>
          </a:ln>
          <a:effectLst>
            <a:outerShdw blurRad="50800" dist="38100" dir="5400000" algn="t" rotWithShape="0">
              <a:prstClr val="black">
                <a:alpha val="40000"/>
              </a:prstClr>
            </a:outerShdw>
          </a:effectLst>
        </p:spPr>
        <p:txBody>
          <a:bodyPr wrap="square">
            <a:spAutoFit/>
          </a:bodyPr>
          <a:lstStyle/>
          <a:p>
            <a:r>
              <a:rPr lang="en-US" altLang="zh-CN" sz="2400" dirty="0">
                <a:solidFill>
                  <a:schemeClr val="bg1"/>
                </a:solidFill>
                <a:latin typeface="Arial Black" panose="020B0A04020102020204" pitchFamily="34" charset="0"/>
              </a:rPr>
              <a:t>Exercises · Language Exercises</a:t>
            </a:r>
            <a:endParaRPr lang="en-US" altLang="zh-CN" sz="2400" dirty="0">
              <a:solidFill>
                <a:schemeClr val="bg1"/>
              </a:solidFill>
              <a:latin typeface="Arial Black" panose="020B0A04020102020204" pitchFamily="34" charset="0"/>
            </a:endParaRPr>
          </a:p>
        </p:txBody>
      </p:sp>
      <p:pic>
        <p:nvPicPr>
          <p:cNvPr id="44" name="图片 43">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rcRect l="10347" t="37811" r="43034" b="24326"/>
          <a:stretch>
            <a:fillRect/>
          </a:stretch>
        </p:blipFill>
        <p:spPr>
          <a:xfrm>
            <a:off x="11264265" y="174625"/>
            <a:ext cx="503555" cy="454660"/>
          </a:xfrm>
          <a:prstGeom prst="rect">
            <a:avLst/>
          </a:prstGeom>
        </p:spPr>
      </p:pic>
      <p:sp>
        <p:nvSpPr>
          <p:cNvPr id="46" name="内容占位符 2"/>
          <p:cNvSpPr>
            <a:spLocks noGrp="1"/>
          </p:cNvSpPr>
          <p:nvPr/>
        </p:nvSpPr>
        <p:spPr>
          <a:xfrm>
            <a:off x="244475" y="881380"/>
            <a:ext cx="11683822" cy="5629275"/>
          </a:xfrm>
          <a:prstGeom prst="rect">
            <a:avLst/>
          </a:prstGeom>
          <a:noFill/>
          <a:ln w="9525">
            <a:noFill/>
            <a:miter lim="800000"/>
          </a:ln>
        </p:spPr>
        <p:txBody>
          <a:bodyPr vert="horz" wrap="square" lIns="91440" tIns="45720" rIns="91440" bIns="45720" numCol="1" anchor="t" anchorCtr="0" compatLnSpc="1"/>
          <a:lstStyle>
            <a:lvl1pPr marL="228600" indent="-22733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733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733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733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733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52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6700" indent="-266700" algn="just">
              <a:buNone/>
              <a:defRPr/>
            </a:pPr>
            <a:r>
              <a:rPr lang="en-US" altLang="zh-CN" b="1" dirty="0">
                <a:solidFill>
                  <a:prstClr val="black"/>
                </a:solidFill>
                <a:latin typeface="Calibri" panose="020F0502020204030204"/>
                <a:ea typeface="宋体" panose="02010600030101010101" pitchFamily="2" charset="-122"/>
              </a:rPr>
              <a:t>3. Fill in the blanks with the correct form of the appropriate phrases with “go” in the brackets. Note that more than one of them may be appropriate.</a:t>
            </a:r>
            <a:endParaRPr lang="en-US" altLang="zh-CN" b="1" dirty="0">
              <a:solidFill>
                <a:prstClr val="black"/>
              </a:solidFill>
              <a:latin typeface="Calibri" panose="020F0502020204030204"/>
              <a:ea typeface="宋体" panose="02010600030101010101" pitchFamily="2" charset="-122"/>
            </a:endParaRPr>
          </a:p>
          <a:p>
            <a:pPr marL="266700" lvl="0" indent="-266700" algn="just">
              <a:spcBef>
                <a:spcPts val="300"/>
              </a:spcBef>
              <a:buNone/>
              <a:defRPr/>
            </a:pPr>
            <a:r>
              <a:rPr lang="en-US" altLang="zh-CN" dirty="0">
                <a:solidFill>
                  <a:prstClr val="black"/>
                </a:solidFill>
                <a:latin typeface="Calibri" panose="020F0502020204030204"/>
                <a:ea typeface="宋体" panose="02010600030101010101" pitchFamily="2" charset="-122"/>
              </a:rPr>
              <a:t>8. I must warn you. Fireworks</a:t>
            </a:r>
            <a:r>
              <a:rPr lang="zh-CN" altLang="en-US" dirty="0">
                <a:solidFill>
                  <a:prstClr val="black"/>
                </a:solidFill>
                <a:latin typeface="Calibri" panose="020F0502020204030204"/>
                <a:ea typeface="宋体" panose="02010600030101010101" pitchFamily="2" charset="-122"/>
              </a:rPr>
              <a:t> </a:t>
            </a:r>
            <a:r>
              <a:rPr lang="en-US" altLang="zh-CN" spc="-100" dirty="0">
                <a:solidFill>
                  <a:schemeClr val="tx1">
                    <a:lumMod val="95000"/>
                    <a:lumOff val="5000"/>
                  </a:schemeClr>
                </a:solidFill>
                <a:latin typeface="Calibri" panose="020F0502020204030204"/>
                <a:ea typeface="宋体" panose="02010600030101010101" pitchFamily="2" charset="-122"/>
              </a:rPr>
              <a:t>______</a:t>
            </a:r>
            <a:r>
              <a:rPr lang="zh-CN" altLang="en-US" spc="-100" dirty="0">
                <a:solidFill>
                  <a:prstClr val="black"/>
                </a:solidFill>
                <a:latin typeface="Calibri" panose="020F0502020204030204"/>
                <a:ea typeface="宋体" panose="02010600030101010101" pitchFamily="2" charset="-122"/>
              </a:rPr>
              <a:t> </a:t>
            </a:r>
            <a:r>
              <a:rPr lang="en-US" altLang="zh-CN" dirty="0">
                <a:solidFill>
                  <a:schemeClr val="accent2">
                    <a:lumMod val="75000"/>
                  </a:schemeClr>
                </a:solidFill>
                <a:latin typeface="Calibri" panose="020F0502020204030204"/>
                <a:ea typeface="宋体" panose="02010600030101010101" pitchFamily="2" charset="-122"/>
              </a:rPr>
              <a:t>(go off</a:t>
            </a:r>
            <a:r>
              <a:rPr lang="zh-CN" altLang="en-US" sz="2400" dirty="0">
                <a:solidFill>
                  <a:schemeClr val="accent2">
                    <a:lumMod val="75000"/>
                  </a:schemeClr>
                </a:solidFill>
                <a:latin typeface="Calibri" panose="020F0502020204030204"/>
                <a:ea typeface="宋体" panose="02010600030101010101" pitchFamily="2" charset="-122"/>
              </a:rPr>
              <a:t>爆炸</a:t>
            </a:r>
            <a:r>
              <a:rPr lang="en-US" altLang="zh-CN" dirty="0">
                <a:solidFill>
                  <a:schemeClr val="accent2">
                    <a:lumMod val="75000"/>
                  </a:schemeClr>
                </a:solidFill>
                <a:latin typeface="Calibri" panose="020F0502020204030204"/>
                <a:ea typeface="宋体" panose="02010600030101010101" pitchFamily="2" charset="-122"/>
              </a:rPr>
              <a:t>; go up) </a:t>
            </a:r>
            <a:r>
              <a:rPr lang="en-US" altLang="zh-CN" dirty="0">
                <a:solidFill>
                  <a:prstClr val="black"/>
                </a:solidFill>
                <a:latin typeface="Calibri" panose="020F0502020204030204"/>
                <a:ea typeface="宋体" panose="02010600030101010101" pitchFamily="2" charset="-122"/>
              </a:rPr>
              <a:t>easily. Your job is risky. You</a:t>
            </a:r>
            <a:r>
              <a:rPr lang="zh-CN" altLang="en-US" dirty="0">
                <a:solidFill>
                  <a:prstClr val="black"/>
                </a:solidFill>
                <a:latin typeface="Calibri" panose="020F0502020204030204"/>
                <a:ea typeface="宋体" panose="02010600030101010101" pitchFamily="2" charset="-122"/>
              </a:rPr>
              <a:t> </a:t>
            </a:r>
            <a:r>
              <a:rPr lang="en-US" altLang="zh-CN" dirty="0">
                <a:solidFill>
                  <a:prstClr val="black"/>
                </a:solidFill>
                <a:latin typeface="Calibri" panose="020F0502020204030204"/>
                <a:ea typeface="宋体" panose="02010600030101010101" pitchFamily="2" charset="-122"/>
              </a:rPr>
              <a:t>must</a:t>
            </a:r>
            <a:r>
              <a:rPr lang="zh-CN" altLang="en-US" dirty="0">
                <a:solidFill>
                  <a:prstClr val="black"/>
                </a:solidFill>
                <a:latin typeface="Calibri" panose="020F0502020204030204"/>
                <a:ea typeface="宋体" panose="02010600030101010101" pitchFamily="2" charset="-122"/>
              </a:rPr>
              <a:t> </a:t>
            </a:r>
            <a:r>
              <a:rPr lang="en-US" altLang="zh-CN" spc="-100" dirty="0" smtClean="0">
                <a:solidFill>
                  <a:schemeClr val="tx1">
                    <a:lumMod val="95000"/>
                    <a:lumOff val="5000"/>
                  </a:schemeClr>
                </a:solidFill>
                <a:latin typeface="Calibri" panose="020F0502020204030204"/>
                <a:ea typeface="宋体" panose="02010600030101010101" pitchFamily="2" charset="-122"/>
              </a:rPr>
              <a:t>_____</a:t>
            </a:r>
            <a:r>
              <a:rPr lang="zh-CN" altLang="en-US" spc="-100" dirty="0" smtClean="0">
                <a:solidFill>
                  <a:schemeClr val="tx1">
                    <a:lumMod val="95000"/>
                    <a:lumOff val="5000"/>
                  </a:schemeClr>
                </a:solidFill>
                <a:latin typeface="Calibri" panose="020F0502020204030204"/>
                <a:ea typeface="宋体" panose="02010600030101010101" pitchFamily="2" charset="-122"/>
              </a:rPr>
              <a:t>  </a:t>
            </a:r>
            <a:r>
              <a:rPr lang="en-US" altLang="zh-CN" dirty="0">
                <a:solidFill>
                  <a:schemeClr val="accent2">
                    <a:lumMod val="75000"/>
                  </a:schemeClr>
                </a:solidFill>
                <a:latin typeface="Calibri" panose="020F0502020204030204"/>
                <a:ea typeface="宋体" panose="02010600030101010101" pitchFamily="2" charset="-122"/>
              </a:rPr>
              <a:t>(go to</a:t>
            </a:r>
            <a:r>
              <a:rPr lang="zh-CN" altLang="en-US" sz="2400" dirty="0">
                <a:solidFill>
                  <a:schemeClr val="accent2">
                    <a:lumMod val="75000"/>
                  </a:schemeClr>
                </a:solidFill>
                <a:latin typeface="Calibri" panose="020F0502020204030204"/>
                <a:ea typeface="宋体" panose="02010600030101010101" pitchFamily="2" charset="-122"/>
              </a:rPr>
              <a:t>尝试解决</a:t>
            </a:r>
            <a:r>
              <a:rPr lang="en-US" altLang="zh-CN" dirty="0">
                <a:solidFill>
                  <a:schemeClr val="accent2">
                    <a:lumMod val="75000"/>
                  </a:schemeClr>
                </a:solidFill>
                <a:latin typeface="Calibri" panose="020F0502020204030204"/>
                <a:ea typeface="宋体" panose="02010600030101010101" pitchFamily="2" charset="-122"/>
              </a:rPr>
              <a:t>; go at) </a:t>
            </a:r>
            <a:r>
              <a:rPr lang="en-US" altLang="zh-CN" dirty="0">
                <a:solidFill>
                  <a:prstClr val="black"/>
                </a:solidFill>
                <a:latin typeface="Calibri" panose="020F0502020204030204"/>
                <a:ea typeface="宋体" panose="02010600030101010101" pitchFamily="2" charset="-122"/>
              </a:rPr>
              <a:t>it with great care.</a:t>
            </a:r>
            <a:endParaRPr lang="en-US" altLang="zh-CN" dirty="0">
              <a:solidFill>
                <a:prstClr val="black"/>
              </a:solidFill>
              <a:latin typeface="Calibri" panose="020F0502020204030204"/>
              <a:ea typeface="宋体" panose="02010600030101010101" pitchFamily="2" charset="-122"/>
            </a:endParaRPr>
          </a:p>
          <a:p>
            <a:pPr marL="266700" lvl="0" indent="-266700" algn="just">
              <a:spcBef>
                <a:spcPts val="300"/>
              </a:spcBef>
              <a:buNone/>
              <a:defRPr/>
            </a:pPr>
            <a:r>
              <a:rPr lang="en-US" altLang="zh-CN" dirty="0">
                <a:solidFill>
                  <a:prstClr val="black"/>
                </a:solidFill>
                <a:latin typeface="Calibri" panose="020F0502020204030204"/>
                <a:ea typeface="宋体" panose="02010600030101010101" pitchFamily="2" charset="-122"/>
              </a:rPr>
              <a:t>9. I am afraid I cannot</a:t>
            </a:r>
            <a:r>
              <a:rPr lang="zh-CN" altLang="en-US" dirty="0">
                <a:solidFill>
                  <a:prstClr val="black"/>
                </a:solidFill>
                <a:latin typeface="Calibri" panose="020F0502020204030204"/>
                <a:ea typeface="宋体" panose="02010600030101010101" pitchFamily="2" charset="-122"/>
              </a:rPr>
              <a:t> </a:t>
            </a:r>
            <a:r>
              <a:rPr lang="en-US" altLang="zh-CN" spc="-100" dirty="0">
                <a:solidFill>
                  <a:schemeClr val="tx1">
                    <a:lumMod val="95000"/>
                    <a:lumOff val="5000"/>
                  </a:schemeClr>
                </a:solidFill>
                <a:latin typeface="Calibri" panose="020F0502020204030204"/>
                <a:ea typeface="宋体" panose="02010600030101010101" pitchFamily="2" charset="-122"/>
              </a:rPr>
              <a:t>______</a:t>
            </a:r>
            <a:r>
              <a:rPr lang="en-US" altLang="zh-CN" dirty="0">
                <a:solidFill>
                  <a:schemeClr val="accent2">
                    <a:lumMod val="75000"/>
                  </a:schemeClr>
                </a:solidFill>
                <a:latin typeface="Calibri" panose="020F0502020204030204"/>
                <a:ea typeface="宋体" panose="02010600030101010101" pitchFamily="2" charset="-122"/>
              </a:rPr>
              <a:t>(go by; go for) </a:t>
            </a:r>
            <a:r>
              <a:rPr lang="en-US" altLang="zh-CN" dirty="0">
                <a:solidFill>
                  <a:prstClr val="black"/>
                </a:solidFill>
                <a:latin typeface="Calibri" panose="020F0502020204030204"/>
                <a:ea typeface="宋体" panose="02010600030101010101" pitchFamily="2" charset="-122"/>
              </a:rPr>
              <a:t>that plan, because it</a:t>
            </a:r>
            <a:r>
              <a:rPr lang="zh-CN" altLang="en-US" dirty="0">
                <a:solidFill>
                  <a:prstClr val="black"/>
                </a:solidFill>
                <a:latin typeface="Calibri" panose="020F0502020204030204"/>
                <a:ea typeface="宋体" panose="02010600030101010101" pitchFamily="2" charset="-122"/>
              </a:rPr>
              <a:t> </a:t>
            </a:r>
            <a:r>
              <a:rPr lang="en-US" altLang="zh-CN" spc="-100" dirty="0">
                <a:solidFill>
                  <a:schemeClr val="tx1">
                    <a:lumMod val="95000"/>
                    <a:lumOff val="5000"/>
                  </a:schemeClr>
                </a:solidFill>
                <a:latin typeface="Calibri" panose="020F0502020204030204"/>
                <a:ea typeface="宋体" panose="02010600030101010101" pitchFamily="2" charset="-122"/>
              </a:rPr>
              <a:t>_________</a:t>
            </a:r>
            <a:r>
              <a:rPr lang="zh-CN" altLang="en-US" spc="-100" dirty="0">
                <a:solidFill>
                  <a:prstClr val="black"/>
                </a:solidFill>
                <a:latin typeface="Calibri" panose="020F0502020204030204"/>
                <a:ea typeface="宋体" panose="02010600030101010101" pitchFamily="2" charset="-122"/>
              </a:rPr>
              <a:t> </a:t>
            </a:r>
            <a:r>
              <a:rPr lang="en-US" altLang="zh-CN" dirty="0">
                <a:solidFill>
                  <a:schemeClr val="accent2">
                    <a:lumMod val="75000"/>
                  </a:schemeClr>
                </a:solidFill>
                <a:latin typeface="Calibri" panose="020F0502020204030204"/>
                <a:ea typeface="宋体" panose="02010600030101010101" pitchFamily="2" charset="-122"/>
              </a:rPr>
              <a:t>(go</a:t>
            </a:r>
            <a:r>
              <a:rPr lang="zh-CN" altLang="en-US" dirty="0">
                <a:solidFill>
                  <a:schemeClr val="accent2">
                    <a:lumMod val="75000"/>
                  </a:schemeClr>
                </a:solidFill>
                <a:latin typeface="Calibri" panose="020F0502020204030204"/>
                <a:ea typeface="宋体" panose="02010600030101010101" pitchFamily="2" charset="-122"/>
              </a:rPr>
              <a:t> </a:t>
            </a:r>
            <a:r>
              <a:rPr lang="en-US" altLang="zh-CN" dirty="0">
                <a:solidFill>
                  <a:schemeClr val="accent2">
                    <a:lumMod val="75000"/>
                  </a:schemeClr>
                </a:solidFill>
                <a:latin typeface="Calibri" panose="020F0502020204030204"/>
                <a:ea typeface="宋体" panose="02010600030101010101" pitchFamily="2" charset="-122"/>
              </a:rPr>
              <a:t>for; go against) </a:t>
            </a:r>
            <a:r>
              <a:rPr lang="en-US" altLang="zh-CN" dirty="0">
                <a:solidFill>
                  <a:prstClr val="black"/>
                </a:solidFill>
                <a:latin typeface="Calibri" panose="020F0502020204030204"/>
                <a:ea typeface="宋体" panose="02010600030101010101" pitchFamily="2" charset="-122"/>
              </a:rPr>
              <a:t>everything I believe in.</a:t>
            </a:r>
            <a:endParaRPr lang="en-US" altLang="zh-CN" dirty="0">
              <a:solidFill>
                <a:prstClr val="black"/>
              </a:solidFill>
              <a:latin typeface="Calibri" panose="020F0502020204030204"/>
              <a:ea typeface="宋体" panose="02010600030101010101" pitchFamily="2" charset="-122"/>
            </a:endParaRPr>
          </a:p>
          <a:p>
            <a:pPr marL="266700" lvl="0" indent="-266700" algn="just">
              <a:spcBef>
                <a:spcPts val="300"/>
              </a:spcBef>
              <a:buNone/>
              <a:defRPr/>
            </a:pPr>
            <a:r>
              <a:rPr lang="en-US" altLang="zh-CN" dirty="0">
                <a:solidFill>
                  <a:prstClr val="black"/>
                </a:solidFill>
                <a:latin typeface="Calibri" panose="020F0502020204030204"/>
                <a:ea typeface="宋体" panose="02010600030101010101" pitchFamily="2" charset="-122"/>
              </a:rPr>
              <a:t>10. The mainframe computer of the company</a:t>
            </a:r>
            <a:r>
              <a:rPr lang="zh-CN" altLang="en-US" dirty="0">
                <a:solidFill>
                  <a:prstClr val="black"/>
                </a:solidFill>
                <a:latin typeface="Calibri" panose="020F0502020204030204"/>
                <a:ea typeface="宋体" panose="02010600030101010101" pitchFamily="2" charset="-122"/>
              </a:rPr>
              <a:t> </a:t>
            </a:r>
            <a:r>
              <a:rPr lang="en-US" altLang="zh-CN" spc="-100" dirty="0">
                <a:solidFill>
                  <a:schemeClr val="tx1">
                    <a:lumMod val="95000"/>
                    <a:lumOff val="5000"/>
                  </a:schemeClr>
                </a:solidFill>
                <a:latin typeface="Calibri" panose="020F0502020204030204"/>
                <a:ea typeface="宋体" panose="02010600030101010101" pitchFamily="2" charset="-122"/>
              </a:rPr>
              <a:t>_____________</a:t>
            </a:r>
            <a:r>
              <a:rPr lang="en-US" altLang="zh-CN" dirty="0">
                <a:solidFill>
                  <a:schemeClr val="accent2">
                    <a:lumMod val="75000"/>
                  </a:schemeClr>
                </a:solidFill>
                <a:latin typeface="Calibri" panose="020F0502020204030204"/>
                <a:ea typeface="宋体" panose="02010600030101010101" pitchFamily="2" charset="-122"/>
              </a:rPr>
              <a:t>(go down</a:t>
            </a:r>
            <a:r>
              <a:rPr lang="zh-CN" altLang="en-US" sz="2400" dirty="0">
                <a:solidFill>
                  <a:schemeClr val="accent2">
                    <a:lumMod val="75000"/>
                  </a:schemeClr>
                </a:solidFill>
                <a:latin typeface="Calibri" panose="020F0502020204030204"/>
                <a:ea typeface="宋体" panose="02010600030101010101" pitchFamily="2" charset="-122"/>
              </a:rPr>
              <a:t>出故障</a:t>
            </a:r>
            <a:r>
              <a:rPr lang="en-US" altLang="zh-CN" dirty="0">
                <a:solidFill>
                  <a:schemeClr val="accent2">
                    <a:lumMod val="75000"/>
                  </a:schemeClr>
                </a:solidFill>
                <a:latin typeface="Calibri" panose="020F0502020204030204"/>
                <a:ea typeface="宋体" panose="02010600030101010101" pitchFamily="2" charset="-122"/>
              </a:rPr>
              <a:t>; go out)</a:t>
            </a:r>
            <a:r>
              <a:rPr lang="en-US" altLang="zh-CN" dirty="0">
                <a:latin typeface="Calibri" panose="020F0502020204030204"/>
                <a:ea typeface="宋体" panose="02010600030101010101" pitchFamily="2" charset="-122"/>
              </a:rPr>
              <a:t>,</a:t>
            </a:r>
            <a:r>
              <a:rPr lang="en-US" altLang="zh-CN" dirty="0">
                <a:solidFill>
                  <a:schemeClr val="accent2">
                    <a:lumMod val="75000"/>
                  </a:schemeClr>
                </a:solidFill>
                <a:latin typeface="Calibri" panose="020F0502020204030204"/>
                <a:ea typeface="宋体" panose="02010600030101010101" pitchFamily="2" charset="-122"/>
              </a:rPr>
              <a:t> </a:t>
            </a:r>
            <a:r>
              <a:rPr lang="en-US" altLang="zh-CN" dirty="0">
                <a:solidFill>
                  <a:prstClr val="black"/>
                </a:solidFill>
                <a:latin typeface="Calibri" panose="020F0502020204030204"/>
                <a:ea typeface="宋体" panose="02010600030101010101" pitchFamily="2" charset="-122"/>
              </a:rPr>
              <a:t>and it is not</a:t>
            </a:r>
            <a:r>
              <a:rPr lang="zh-CN" altLang="en-US" dirty="0">
                <a:solidFill>
                  <a:prstClr val="black"/>
                </a:solidFill>
                <a:latin typeface="Calibri" panose="020F0502020204030204"/>
                <a:ea typeface="宋体" panose="02010600030101010101" pitchFamily="2" charset="-122"/>
              </a:rPr>
              <a:t> </a:t>
            </a:r>
            <a:r>
              <a:rPr lang="en-US" altLang="zh-CN" dirty="0">
                <a:solidFill>
                  <a:prstClr val="black"/>
                </a:solidFill>
                <a:latin typeface="Calibri" panose="020F0502020204030204"/>
                <a:ea typeface="宋体" panose="02010600030101010101" pitchFamily="2" charset="-122"/>
              </a:rPr>
              <a:t>possible for the company to</a:t>
            </a:r>
            <a:r>
              <a:rPr lang="en-US" altLang="zh-CN" spc="-100" dirty="0">
                <a:solidFill>
                  <a:schemeClr val="tx1">
                    <a:lumMod val="95000"/>
                    <a:lumOff val="5000"/>
                  </a:schemeClr>
                </a:solidFill>
                <a:latin typeface="Calibri" panose="020F0502020204030204"/>
                <a:ea typeface="宋体" panose="02010600030101010101" pitchFamily="2" charset="-122"/>
              </a:rPr>
              <a:t> ________</a:t>
            </a:r>
            <a:r>
              <a:rPr lang="zh-CN" altLang="en-US" spc="-100" dirty="0">
                <a:solidFill>
                  <a:prstClr val="black"/>
                </a:solidFill>
                <a:latin typeface="Calibri" panose="020F0502020204030204"/>
                <a:ea typeface="宋体" panose="02010600030101010101" pitchFamily="2" charset="-122"/>
              </a:rPr>
              <a:t> </a:t>
            </a:r>
            <a:r>
              <a:rPr lang="en-US" altLang="zh-CN" dirty="0">
                <a:solidFill>
                  <a:schemeClr val="accent2">
                    <a:lumMod val="75000"/>
                  </a:schemeClr>
                </a:solidFill>
                <a:latin typeface="Calibri" panose="020F0502020204030204"/>
                <a:ea typeface="宋体" panose="02010600030101010101" pitchFamily="2" charset="-122"/>
              </a:rPr>
              <a:t>(go on; go about)</a:t>
            </a:r>
            <a:r>
              <a:rPr lang="en-US" altLang="zh-CN" dirty="0">
                <a:solidFill>
                  <a:prstClr val="black"/>
                </a:solidFill>
                <a:latin typeface="Calibri" panose="020F0502020204030204"/>
                <a:ea typeface="宋体" panose="02010600030101010101" pitchFamily="2" charset="-122"/>
              </a:rPr>
              <a:t> its business as usual.</a:t>
            </a:r>
            <a:endParaRPr lang="en-US" altLang="zh-CN" dirty="0">
              <a:solidFill>
                <a:prstClr val="black"/>
              </a:solidFill>
              <a:latin typeface="Calibri" panose="020F0502020204030204"/>
              <a:ea typeface="宋体" panose="02010600030101010101" pitchFamily="2" charset="-122"/>
            </a:endParaRPr>
          </a:p>
          <a:p>
            <a:pPr marL="536575" lvl="0" indent="-269875" algn="just">
              <a:spcBef>
                <a:spcPts val="500"/>
              </a:spcBef>
              <a:buNone/>
              <a:defRPr/>
            </a:pPr>
            <a:endParaRPr lang="en-US" altLang="zh-CN" dirty="0">
              <a:solidFill>
                <a:prstClr val="black"/>
              </a:solidFill>
              <a:latin typeface="Calibri" panose="020F0502020204030204"/>
              <a:ea typeface="宋体" panose="02010600030101010101" pitchFamily="2" charset="-122"/>
            </a:endParaRPr>
          </a:p>
        </p:txBody>
      </p:sp>
      <p:sp>
        <p:nvSpPr>
          <p:cNvPr id="9" name="文本框 8"/>
          <p:cNvSpPr txBox="1"/>
          <p:nvPr/>
        </p:nvSpPr>
        <p:spPr>
          <a:xfrm>
            <a:off x="4733170" y="1613658"/>
            <a:ext cx="948145" cy="523220"/>
          </a:xfrm>
          <a:prstGeom prst="rect">
            <a:avLst/>
          </a:prstGeom>
          <a:noFill/>
        </p:spPr>
        <p:txBody>
          <a:bodyPr wrap="none" rtlCol="0">
            <a:spAutoFit/>
          </a:bodyPr>
          <a:lstStyle/>
          <a:p>
            <a:pPr eaLnBrk="0" fontAlgn="base" hangingPunct="0">
              <a:spcBef>
                <a:spcPct val="0"/>
              </a:spcBef>
              <a:spcAft>
                <a:spcPct val="0"/>
              </a:spcAft>
            </a:pPr>
            <a:r>
              <a:rPr lang="en-US" altLang="zh-CN" sz="2800" spc="-100" dirty="0">
                <a:solidFill>
                  <a:srgbClr val="C00000"/>
                </a:solidFill>
                <a:latin typeface="Calibri" panose="020F0502020204030204" charset="0"/>
                <a:ea typeface="宋体" panose="02010600030101010101" pitchFamily="2" charset="-122"/>
              </a:rPr>
              <a:t>go off</a:t>
            </a:r>
            <a:endParaRPr lang="zh-CN" altLang="en-US" sz="2800" spc="-100" dirty="0">
              <a:solidFill>
                <a:srgbClr val="C00000"/>
              </a:solidFill>
              <a:latin typeface="Calibri" panose="020F0502020204030204" charset="0"/>
              <a:ea typeface="宋体" panose="02010600030101010101" pitchFamily="2" charset="-122"/>
            </a:endParaRPr>
          </a:p>
        </p:txBody>
      </p:sp>
      <p:sp>
        <p:nvSpPr>
          <p:cNvPr id="11" name="文本框 10"/>
          <p:cNvSpPr txBox="1"/>
          <p:nvPr/>
        </p:nvSpPr>
        <p:spPr>
          <a:xfrm>
            <a:off x="2068589" y="2019781"/>
            <a:ext cx="845744" cy="523220"/>
          </a:xfrm>
          <a:prstGeom prst="rect">
            <a:avLst/>
          </a:prstGeom>
          <a:noFill/>
        </p:spPr>
        <p:txBody>
          <a:bodyPr wrap="none" rtlCol="0">
            <a:spAutoFit/>
          </a:bodyPr>
          <a:lstStyle/>
          <a:p>
            <a:pPr eaLnBrk="0" fontAlgn="base" hangingPunct="0">
              <a:spcBef>
                <a:spcPct val="0"/>
              </a:spcBef>
              <a:spcAft>
                <a:spcPct val="0"/>
              </a:spcAft>
            </a:pPr>
            <a:r>
              <a:rPr lang="en-US" altLang="zh-CN" sz="2800" spc="-100" dirty="0">
                <a:solidFill>
                  <a:srgbClr val="C00000"/>
                </a:solidFill>
                <a:latin typeface="Calibri" panose="020F0502020204030204" charset="0"/>
                <a:ea typeface="宋体" panose="02010600030101010101" pitchFamily="2" charset="-122"/>
              </a:rPr>
              <a:t>go at</a:t>
            </a:r>
            <a:endParaRPr lang="zh-CN" altLang="en-US" sz="2800" spc="-100" dirty="0">
              <a:solidFill>
                <a:srgbClr val="C00000"/>
              </a:solidFill>
              <a:latin typeface="Calibri" panose="020F0502020204030204" charset="0"/>
              <a:ea typeface="宋体" panose="02010600030101010101" pitchFamily="2" charset="-122"/>
            </a:endParaRPr>
          </a:p>
        </p:txBody>
      </p:sp>
      <p:sp>
        <p:nvSpPr>
          <p:cNvPr id="12" name="文本框 11"/>
          <p:cNvSpPr txBox="1"/>
          <p:nvPr/>
        </p:nvSpPr>
        <p:spPr>
          <a:xfrm>
            <a:off x="3651808" y="2464187"/>
            <a:ext cx="960135" cy="523220"/>
          </a:xfrm>
          <a:prstGeom prst="rect">
            <a:avLst/>
          </a:prstGeom>
          <a:noFill/>
        </p:spPr>
        <p:txBody>
          <a:bodyPr wrap="none" rtlCol="0">
            <a:spAutoFit/>
          </a:bodyPr>
          <a:lstStyle/>
          <a:p>
            <a:pPr eaLnBrk="0" fontAlgn="base" hangingPunct="0">
              <a:spcBef>
                <a:spcPct val="0"/>
              </a:spcBef>
              <a:spcAft>
                <a:spcPct val="0"/>
              </a:spcAft>
            </a:pPr>
            <a:r>
              <a:rPr lang="en-US" altLang="zh-CN" sz="2800" spc="-100" dirty="0">
                <a:solidFill>
                  <a:srgbClr val="C00000"/>
                </a:solidFill>
                <a:latin typeface="Calibri" panose="020F0502020204030204" charset="0"/>
                <a:ea typeface="宋体" panose="02010600030101010101" pitchFamily="2" charset="-122"/>
              </a:rPr>
              <a:t>go for</a:t>
            </a:r>
            <a:endParaRPr lang="zh-CN" altLang="en-US" sz="2800" spc="-100" dirty="0">
              <a:solidFill>
                <a:srgbClr val="C00000"/>
              </a:solidFill>
              <a:latin typeface="Calibri" panose="020F0502020204030204" charset="0"/>
              <a:ea typeface="宋体" panose="02010600030101010101" pitchFamily="2" charset="-122"/>
            </a:endParaRPr>
          </a:p>
        </p:txBody>
      </p:sp>
      <p:sp>
        <p:nvSpPr>
          <p:cNvPr id="13" name="文本框 12"/>
          <p:cNvSpPr txBox="1"/>
          <p:nvPr/>
        </p:nvSpPr>
        <p:spPr>
          <a:xfrm>
            <a:off x="9779561" y="2432023"/>
            <a:ext cx="1526059" cy="523220"/>
          </a:xfrm>
          <a:prstGeom prst="rect">
            <a:avLst/>
          </a:prstGeom>
          <a:noFill/>
        </p:spPr>
        <p:txBody>
          <a:bodyPr wrap="none" rtlCol="0">
            <a:spAutoFit/>
          </a:bodyPr>
          <a:lstStyle/>
          <a:p>
            <a:pPr eaLnBrk="0" fontAlgn="base" hangingPunct="0">
              <a:spcBef>
                <a:spcPct val="0"/>
              </a:spcBef>
              <a:spcAft>
                <a:spcPct val="0"/>
              </a:spcAft>
            </a:pPr>
            <a:r>
              <a:rPr lang="en-US" altLang="zh-CN" sz="2800" spc="-100" dirty="0">
                <a:solidFill>
                  <a:srgbClr val="C00000"/>
                </a:solidFill>
                <a:latin typeface="Calibri" panose="020F0502020204030204" charset="0"/>
                <a:ea typeface="宋体" panose="02010600030101010101" pitchFamily="2" charset="-122"/>
              </a:rPr>
              <a:t>go against</a:t>
            </a:r>
            <a:endParaRPr lang="zh-CN" altLang="en-US" sz="2800" spc="-100" dirty="0">
              <a:solidFill>
                <a:srgbClr val="C00000"/>
              </a:solidFill>
              <a:latin typeface="Calibri" panose="020F0502020204030204" charset="0"/>
              <a:ea typeface="宋体" panose="02010600030101010101" pitchFamily="2" charset="-122"/>
            </a:endParaRPr>
          </a:p>
        </p:txBody>
      </p:sp>
      <p:sp>
        <p:nvSpPr>
          <p:cNvPr id="14" name="文本框 13"/>
          <p:cNvSpPr txBox="1"/>
          <p:nvPr/>
        </p:nvSpPr>
        <p:spPr>
          <a:xfrm>
            <a:off x="7059475" y="3231970"/>
            <a:ext cx="2227854" cy="523220"/>
          </a:xfrm>
          <a:prstGeom prst="rect">
            <a:avLst/>
          </a:prstGeom>
          <a:noFill/>
        </p:spPr>
        <p:txBody>
          <a:bodyPr wrap="none" rtlCol="0">
            <a:spAutoFit/>
          </a:bodyPr>
          <a:lstStyle/>
          <a:p>
            <a:pPr eaLnBrk="0" fontAlgn="base" hangingPunct="0">
              <a:spcBef>
                <a:spcPct val="0"/>
              </a:spcBef>
              <a:spcAft>
                <a:spcPct val="0"/>
              </a:spcAft>
            </a:pPr>
            <a:r>
              <a:rPr lang="en-US" altLang="zh-CN" sz="2800" spc="-100" dirty="0">
                <a:solidFill>
                  <a:srgbClr val="C00000"/>
                </a:solidFill>
                <a:latin typeface="Calibri" panose="020F0502020204030204" charset="0"/>
                <a:ea typeface="宋体" panose="02010600030101010101" pitchFamily="2" charset="-122"/>
              </a:rPr>
              <a:t>has gone down</a:t>
            </a:r>
            <a:endParaRPr lang="zh-CN" altLang="en-US" sz="2800" spc="-100" dirty="0">
              <a:solidFill>
                <a:srgbClr val="C00000"/>
              </a:solidFill>
              <a:latin typeface="Calibri" panose="020F0502020204030204" charset="0"/>
              <a:ea typeface="宋体" panose="02010600030101010101" pitchFamily="2" charset="-122"/>
            </a:endParaRPr>
          </a:p>
        </p:txBody>
      </p:sp>
      <p:sp>
        <p:nvSpPr>
          <p:cNvPr id="15" name="文本框 14"/>
          <p:cNvSpPr txBox="1"/>
          <p:nvPr/>
        </p:nvSpPr>
        <p:spPr>
          <a:xfrm>
            <a:off x="7772875" y="3631392"/>
            <a:ext cx="1378070" cy="523220"/>
          </a:xfrm>
          <a:prstGeom prst="rect">
            <a:avLst/>
          </a:prstGeom>
          <a:noFill/>
        </p:spPr>
        <p:txBody>
          <a:bodyPr wrap="none" rtlCol="0">
            <a:spAutoFit/>
          </a:bodyPr>
          <a:lstStyle/>
          <a:p>
            <a:pPr eaLnBrk="0" fontAlgn="base" hangingPunct="0">
              <a:spcBef>
                <a:spcPct val="0"/>
              </a:spcBef>
              <a:spcAft>
                <a:spcPct val="0"/>
              </a:spcAft>
            </a:pPr>
            <a:r>
              <a:rPr lang="en-US" altLang="zh-CN" sz="2800" spc="-100" dirty="0">
                <a:solidFill>
                  <a:srgbClr val="C00000"/>
                </a:solidFill>
                <a:latin typeface="Calibri" panose="020F0502020204030204" charset="0"/>
                <a:ea typeface="宋体" panose="02010600030101010101" pitchFamily="2" charset="-122"/>
              </a:rPr>
              <a:t>go about</a:t>
            </a:r>
            <a:endParaRPr lang="zh-CN" altLang="en-US" sz="2800" spc="-100" dirty="0">
              <a:solidFill>
                <a:srgbClr val="C00000"/>
              </a:solidFill>
              <a:latin typeface="Calibri" panose="020F0502020204030204" charset="0"/>
              <a:ea typeface="宋体" panose="02010600030101010101" pitchFamily="2" charset="-122"/>
            </a:endParaRPr>
          </a:p>
        </p:txBody>
      </p:sp>
      <p:pic>
        <p:nvPicPr>
          <p:cNvPr id="16" name="图片 1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rcRect t="18378" b="31548"/>
          <a:stretch>
            <a:fillRect/>
          </a:stretch>
        </p:blipFill>
        <p:spPr>
          <a:xfrm>
            <a:off x="10627995" y="160020"/>
            <a:ext cx="524510" cy="427355"/>
          </a:xfrm>
          <a:prstGeom prst="rect">
            <a:avLst/>
          </a:prstGeom>
        </p:spPr>
      </p:pic>
      <p:pic>
        <p:nvPicPr>
          <p:cNvPr id="18" name="图片 17" descr="2"/>
          <p:cNvPicPr>
            <a:picLocks noChangeAspect="1"/>
          </p:cNvPicPr>
          <p:nvPr/>
        </p:nvPicPr>
        <p:blipFill>
          <a:blip r:embed="rId6"/>
          <a:stretch>
            <a:fillRect/>
          </a:stretch>
        </p:blipFill>
        <p:spPr>
          <a:xfrm>
            <a:off x="10854023" y="6007035"/>
            <a:ext cx="1103630" cy="5549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dissolv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dissolv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dissolv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P spid="14"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100" name="文本框 4"/>
          <p:cNvSpPr txBox="1">
            <a:spLocks noChangeArrowheads="1"/>
          </p:cNvSpPr>
          <p:nvPr/>
        </p:nvSpPr>
        <p:spPr bwMode="auto">
          <a:xfrm>
            <a:off x="184150" y="160338"/>
            <a:ext cx="7029450" cy="461665"/>
          </a:xfrm>
          <a:prstGeom prst="rect">
            <a:avLst/>
          </a:prstGeom>
          <a:noFill/>
          <a:ln w="9525">
            <a:noFill/>
            <a:miter lim="800000"/>
          </a:ln>
          <a:effectLst>
            <a:outerShdw blurRad="50800" dist="38100" dir="5400000" algn="t" rotWithShape="0">
              <a:prstClr val="black">
                <a:alpha val="40000"/>
              </a:prstClr>
            </a:outerShdw>
          </a:effectLst>
        </p:spPr>
        <p:txBody>
          <a:bodyPr wrap="square">
            <a:spAutoFit/>
          </a:bodyPr>
          <a:lstStyle/>
          <a:p>
            <a:r>
              <a:rPr lang="en-US" altLang="zh-CN" sz="2400" dirty="0">
                <a:solidFill>
                  <a:schemeClr val="bg1"/>
                </a:solidFill>
                <a:latin typeface="Arial Black" panose="020B0A04020102020204" pitchFamily="34" charset="0"/>
              </a:rPr>
              <a:t>Exercises · Language Exercises</a:t>
            </a:r>
            <a:endParaRPr lang="en-US" altLang="zh-CN" sz="2400" dirty="0">
              <a:solidFill>
                <a:schemeClr val="bg1"/>
              </a:solidFill>
              <a:latin typeface="Arial Black" panose="020B0A04020102020204" pitchFamily="34" charset="0"/>
            </a:endParaRPr>
          </a:p>
        </p:txBody>
      </p:sp>
      <p:pic>
        <p:nvPicPr>
          <p:cNvPr id="44" name="图片 43">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rcRect l="10347" t="37811" r="43034" b="24326"/>
          <a:stretch>
            <a:fillRect/>
          </a:stretch>
        </p:blipFill>
        <p:spPr>
          <a:xfrm>
            <a:off x="11264265" y="174625"/>
            <a:ext cx="503555" cy="454660"/>
          </a:xfrm>
          <a:prstGeom prst="rect">
            <a:avLst/>
          </a:prstGeom>
        </p:spPr>
      </p:pic>
      <p:sp>
        <p:nvSpPr>
          <p:cNvPr id="46" name="内容占位符 2"/>
          <p:cNvSpPr>
            <a:spLocks noGrp="1"/>
          </p:cNvSpPr>
          <p:nvPr/>
        </p:nvSpPr>
        <p:spPr>
          <a:xfrm>
            <a:off x="244475" y="881380"/>
            <a:ext cx="11683822" cy="5629275"/>
          </a:xfrm>
          <a:prstGeom prst="rect">
            <a:avLst/>
          </a:prstGeom>
          <a:noFill/>
          <a:ln w="9525">
            <a:noFill/>
            <a:miter lim="800000"/>
          </a:ln>
        </p:spPr>
        <p:txBody>
          <a:bodyPr vert="horz" wrap="square" lIns="91440" tIns="45720" rIns="91440" bIns="45720" numCol="1" anchor="t" anchorCtr="0" compatLnSpc="1"/>
          <a:lstStyle>
            <a:lvl1pPr marL="228600" indent="-22733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733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733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733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733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52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6700" lvl="0" indent="-266700" algn="just">
              <a:buNone/>
              <a:defRPr/>
            </a:pPr>
            <a:r>
              <a:rPr lang="en-US" altLang="zh-CN" b="1" dirty="0">
                <a:solidFill>
                  <a:prstClr val="black"/>
                </a:solidFill>
                <a:latin typeface="Calibri" panose="020F0502020204030204"/>
                <a:ea typeface="宋体" panose="02010600030101010101" pitchFamily="2" charset="-122"/>
              </a:rPr>
              <a:t>4. Fill in the blanks with the correct form of the appropriate words or phrases in the brackets. Note that more than one of them may be appropriate</a:t>
            </a:r>
            <a:endParaRPr lang="en-US" altLang="zh-CN" b="1" dirty="0">
              <a:solidFill>
                <a:prstClr val="black"/>
              </a:solidFill>
              <a:latin typeface="Calibri" panose="020F0502020204030204"/>
              <a:ea typeface="宋体" panose="02010600030101010101" pitchFamily="2" charset="-122"/>
            </a:endParaRPr>
          </a:p>
          <a:p>
            <a:pPr marL="266700" indent="-266700" algn="just">
              <a:lnSpc>
                <a:spcPct val="100000"/>
              </a:lnSpc>
              <a:spcBef>
                <a:spcPts val="500"/>
              </a:spcBef>
              <a:buNone/>
              <a:defRPr/>
            </a:pPr>
            <a:r>
              <a:rPr lang="en-US" altLang="zh-CN" dirty="0">
                <a:solidFill>
                  <a:prstClr val="black"/>
                </a:solidFill>
                <a:latin typeface="Calibri" panose="020F0502020204030204"/>
                <a:ea typeface="宋体" panose="02010600030101010101" pitchFamily="2" charset="-122"/>
              </a:rPr>
              <a:t>1. She was</a:t>
            </a:r>
            <a:r>
              <a:rPr lang="zh-CN" altLang="en-US" dirty="0">
                <a:solidFill>
                  <a:prstClr val="black"/>
                </a:solidFill>
                <a:latin typeface="Calibri" panose="020F0502020204030204"/>
                <a:ea typeface="宋体" panose="02010600030101010101" pitchFamily="2" charset="-122"/>
              </a:rPr>
              <a:t> </a:t>
            </a:r>
            <a:r>
              <a:rPr lang="en-US" altLang="zh-CN" spc="-100" dirty="0">
                <a:solidFill>
                  <a:schemeClr val="tx1">
                    <a:lumMod val="95000"/>
                    <a:lumOff val="5000"/>
                  </a:schemeClr>
                </a:solidFill>
                <a:latin typeface="Calibri" panose="020F0502020204030204"/>
                <a:ea typeface="宋体" panose="02010600030101010101" pitchFamily="2" charset="-122"/>
              </a:rPr>
              <a:t>_____</a:t>
            </a:r>
            <a:r>
              <a:rPr lang="zh-CN" altLang="en-US" spc="-100" dirty="0">
                <a:solidFill>
                  <a:prstClr val="black"/>
                </a:solidFill>
                <a:latin typeface="Calibri" panose="020F0502020204030204"/>
                <a:ea typeface="宋体" panose="02010600030101010101" pitchFamily="2" charset="-122"/>
              </a:rPr>
              <a:t> </a:t>
            </a:r>
            <a:r>
              <a:rPr lang="en-US" altLang="zh-CN" dirty="0">
                <a:solidFill>
                  <a:schemeClr val="accent2">
                    <a:lumMod val="75000"/>
                  </a:schemeClr>
                </a:solidFill>
                <a:latin typeface="Calibri" panose="020F0502020204030204"/>
                <a:ea typeface="宋体" panose="02010600030101010101" pitchFamily="2" charset="-122"/>
              </a:rPr>
              <a:t>(alone; lonely), </a:t>
            </a:r>
            <a:r>
              <a:rPr lang="en-US" altLang="zh-CN" dirty="0">
                <a:solidFill>
                  <a:prstClr val="black"/>
                </a:solidFill>
                <a:latin typeface="Calibri" panose="020F0502020204030204"/>
                <a:ea typeface="宋体" panose="02010600030101010101" pitchFamily="2" charset="-122"/>
              </a:rPr>
              <a:t>but she was not</a:t>
            </a:r>
            <a:r>
              <a:rPr lang="zh-CN" altLang="en-US" dirty="0">
                <a:solidFill>
                  <a:prstClr val="black"/>
                </a:solidFill>
                <a:latin typeface="Calibri" panose="020F0502020204030204"/>
                <a:ea typeface="宋体" panose="02010600030101010101" pitchFamily="2" charset="-122"/>
              </a:rPr>
              <a:t> </a:t>
            </a:r>
            <a:r>
              <a:rPr lang="en-US" altLang="zh-CN" spc="-100" dirty="0">
                <a:solidFill>
                  <a:schemeClr val="tx1">
                    <a:lumMod val="95000"/>
                    <a:lumOff val="5000"/>
                  </a:schemeClr>
                </a:solidFill>
                <a:latin typeface="Calibri" panose="020F0502020204030204"/>
                <a:ea typeface="宋体" panose="02010600030101010101" pitchFamily="2" charset="-122"/>
              </a:rPr>
              <a:t>______</a:t>
            </a:r>
            <a:r>
              <a:rPr lang="zh-CN" altLang="en-US" spc="-100" dirty="0">
                <a:solidFill>
                  <a:prstClr val="black"/>
                </a:solidFill>
                <a:latin typeface="Calibri" panose="020F0502020204030204"/>
                <a:ea typeface="宋体" panose="02010600030101010101" pitchFamily="2" charset="-122"/>
              </a:rPr>
              <a:t> </a:t>
            </a:r>
            <a:r>
              <a:rPr lang="en-US" altLang="zh-CN" dirty="0">
                <a:solidFill>
                  <a:schemeClr val="accent2">
                    <a:lumMod val="75000"/>
                  </a:schemeClr>
                </a:solidFill>
                <a:latin typeface="Calibri" panose="020F0502020204030204"/>
                <a:ea typeface="宋体" panose="02010600030101010101" pitchFamily="2" charset="-122"/>
              </a:rPr>
              <a:t>(alone;</a:t>
            </a:r>
            <a:r>
              <a:rPr lang="zh-CN" altLang="en-US" dirty="0">
                <a:solidFill>
                  <a:schemeClr val="accent2">
                    <a:lumMod val="75000"/>
                  </a:schemeClr>
                </a:solidFill>
                <a:latin typeface="Calibri" panose="020F0502020204030204"/>
                <a:ea typeface="宋体" panose="02010600030101010101" pitchFamily="2" charset="-122"/>
              </a:rPr>
              <a:t> </a:t>
            </a:r>
            <a:r>
              <a:rPr lang="en-US" altLang="zh-CN" dirty="0">
                <a:solidFill>
                  <a:schemeClr val="accent2">
                    <a:lumMod val="75000"/>
                  </a:schemeClr>
                </a:solidFill>
                <a:latin typeface="Calibri" panose="020F0502020204030204"/>
                <a:ea typeface="宋体" panose="02010600030101010101" pitchFamily="2" charset="-122"/>
              </a:rPr>
              <a:t>lonely)</a:t>
            </a:r>
            <a:r>
              <a:rPr lang="en-US" altLang="zh-CN" dirty="0">
                <a:latin typeface="Calibri" panose="020F0502020204030204"/>
                <a:ea typeface="宋体" panose="02010600030101010101" pitchFamily="2" charset="-122"/>
              </a:rPr>
              <a:t>.</a:t>
            </a:r>
            <a:r>
              <a:rPr lang="en-US" altLang="zh-CN" dirty="0">
                <a:solidFill>
                  <a:schemeClr val="accent2">
                    <a:lumMod val="75000"/>
                  </a:schemeClr>
                </a:solidFill>
                <a:latin typeface="Calibri" panose="020F0502020204030204"/>
                <a:ea typeface="宋体" panose="02010600030101010101" pitchFamily="2" charset="-122"/>
              </a:rPr>
              <a:t> </a:t>
            </a:r>
            <a:r>
              <a:rPr lang="en-US" altLang="zh-CN" dirty="0">
                <a:solidFill>
                  <a:prstClr val="black"/>
                </a:solidFill>
                <a:latin typeface="Calibri" panose="020F0502020204030204"/>
                <a:ea typeface="宋体" panose="02010600030101010101" pitchFamily="2" charset="-122"/>
              </a:rPr>
              <a:t>In</a:t>
            </a:r>
            <a:r>
              <a:rPr lang="zh-CN" altLang="en-US" dirty="0">
                <a:solidFill>
                  <a:prstClr val="black"/>
                </a:solidFill>
                <a:latin typeface="Calibri" panose="020F0502020204030204"/>
                <a:ea typeface="宋体" panose="02010600030101010101" pitchFamily="2" charset="-122"/>
              </a:rPr>
              <a:t> </a:t>
            </a:r>
            <a:r>
              <a:rPr lang="en-US" altLang="zh-CN" dirty="0">
                <a:solidFill>
                  <a:prstClr val="black"/>
                </a:solidFill>
                <a:latin typeface="Calibri" panose="020F0502020204030204"/>
                <a:ea typeface="宋体" panose="02010600030101010101" pitchFamily="2" charset="-122"/>
              </a:rPr>
              <a:t>fact, she just wanted people to leave her </a:t>
            </a:r>
            <a:r>
              <a:rPr lang="en-US" altLang="zh-CN" spc="-100" dirty="0">
                <a:solidFill>
                  <a:schemeClr val="tx1">
                    <a:lumMod val="95000"/>
                    <a:lumOff val="5000"/>
                  </a:schemeClr>
                </a:solidFill>
                <a:latin typeface="Calibri" panose="020F0502020204030204"/>
                <a:ea typeface="宋体" panose="02010600030101010101" pitchFamily="2" charset="-122"/>
              </a:rPr>
              <a:t>_____ </a:t>
            </a:r>
            <a:r>
              <a:rPr lang="en-US" altLang="zh-CN" dirty="0">
                <a:solidFill>
                  <a:schemeClr val="accent2">
                    <a:lumMod val="75000"/>
                  </a:schemeClr>
                </a:solidFill>
                <a:latin typeface="Calibri" panose="020F0502020204030204"/>
                <a:ea typeface="宋体" panose="02010600030101010101" pitchFamily="2" charset="-122"/>
              </a:rPr>
              <a:t>(alone; lonely).</a:t>
            </a:r>
            <a:endParaRPr lang="en-US" altLang="zh-CN" dirty="0">
              <a:solidFill>
                <a:schemeClr val="accent2">
                  <a:lumMod val="75000"/>
                </a:schemeClr>
              </a:solidFill>
              <a:latin typeface="Calibri" panose="020F0502020204030204"/>
              <a:ea typeface="宋体" panose="02010600030101010101" pitchFamily="2" charset="-122"/>
            </a:endParaRPr>
          </a:p>
          <a:p>
            <a:pPr marL="266700" indent="-266700" algn="just">
              <a:lnSpc>
                <a:spcPct val="100000"/>
              </a:lnSpc>
              <a:spcBef>
                <a:spcPts val="500"/>
              </a:spcBef>
              <a:buNone/>
              <a:defRPr/>
            </a:pPr>
            <a:r>
              <a:rPr lang="en-US" altLang="zh-CN" dirty="0">
                <a:solidFill>
                  <a:prstClr val="black"/>
                </a:solidFill>
                <a:latin typeface="Calibri" panose="020F0502020204030204"/>
                <a:ea typeface="宋体" panose="02010600030101010101" pitchFamily="2" charset="-122"/>
              </a:rPr>
              <a:t>2. Did you notice the building</a:t>
            </a:r>
            <a:r>
              <a:rPr lang="zh-CN" altLang="en-US" dirty="0">
                <a:solidFill>
                  <a:prstClr val="black"/>
                </a:solidFill>
                <a:latin typeface="Calibri" panose="020F0502020204030204"/>
                <a:ea typeface="宋体" panose="02010600030101010101" pitchFamily="2" charset="-122"/>
              </a:rPr>
              <a:t> </a:t>
            </a:r>
            <a:r>
              <a:rPr lang="en-US" altLang="zh-CN" spc="-100" dirty="0">
                <a:solidFill>
                  <a:schemeClr val="tx1">
                    <a:lumMod val="95000"/>
                    <a:lumOff val="5000"/>
                  </a:schemeClr>
                </a:solidFill>
                <a:latin typeface="Calibri" panose="020F0502020204030204"/>
                <a:ea typeface="宋体" panose="02010600030101010101" pitchFamily="2" charset="-122"/>
              </a:rPr>
              <a:t>_______________</a:t>
            </a:r>
            <a:r>
              <a:rPr lang="zh-CN" altLang="en-US" spc="-100" dirty="0">
                <a:solidFill>
                  <a:prstClr val="black"/>
                </a:solidFill>
                <a:latin typeface="Calibri" panose="020F0502020204030204"/>
                <a:ea typeface="宋体" panose="02010600030101010101" pitchFamily="2" charset="-122"/>
              </a:rPr>
              <a:t> </a:t>
            </a:r>
            <a:r>
              <a:rPr lang="en-US" altLang="zh-CN" dirty="0">
                <a:solidFill>
                  <a:schemeClr val="accent2">
                    <a:lumMod val="75000"/>
                  </a:schemeClr>
                </a:solidFill>
                <a:latin typeface="Calibri" panose="020F0502020204030204"/>
                <a:ea typeface="宋体" panose="02010600030101010101" pitchFamily="2" charset="-122"/>
              </a:rPr>
              <a:t>(shiver; tremble; shake) </a:t>
            </a:r>
            <a:r>
              <a:rPr lang="en-US" altLang="zh-CN" dirty="0">
                <a:solidFill>
                  <a:prstClr val="black"/>
                </a:solidFill>
                <a:latin typeface="Calibri" panose="020F0502020204030204"/>
                <a:ea typeface="宋体" panose="02010600030101010101" pitchFamily="2" charset="-122"/>
              </a:rPr>
              <a:t>just now?</a:t>
            </a:r>
            <a:endParaRPr lang="en-US" altLang="zh-CN" dirty="0">
              <a:solidFill>
                <a:prstClr val="black"/>
              </a:solidFill>
              <a:latin typeface="Calibri" panose="020F0502020204030204"/>
              <a:ea typeface="宋体" panose="02010600030101010101" pitchFamily="2" charset="-122"/>
            </a:endParaRPr>
          </a:p>
          <a:p>
            <a:pPr marL="266700" indent="-266700" algn="just">
              <a:lnSpc>
                <a:spcPct val="100000"/>
              </a:lnSpc>
              <a:spcBef>
                <a:spcPts val="500"/>
              </a:spcBef>
              <a:buNone/>
              <a:defRPr/>
            </a:pPr>
            <a:r>
              <a:rPr lang="en-US" altLang="zh-CN" dirty="0">
                <a:solidFill>
                  <a:prstClr val="black"/>
                </a:solidFill>
                <a:latin typeface="Calibri" panose="020F0502020204030204"/>
                <a:ea typeface="宋体" panose="02010600030101010101" pitchFamily="2" charset="-122"/>
              </a:rPr>
              <a:t>3.</a:t>
            </a:r>
            <a:r>
              <a:rPr lang="zh-CN" altLang="en-US" dirty="0">
                <a:solidFill>
                  <a:prstClr val="black"/>
                </a:solidFill>
                <a:latin typeface="Calibri" panose="020F0502020204030204"/>
                <a:ea typeface="宋体" panose="02010600030101010101" pitchFamily="2" charset="-122"/>
              </a:rPr>
              <a:t> </a:t>
            </a:r>
            <a:r>
              <a:rPr lang="en-US" altLang="zh-CN" dirty="0">
                <a:solidFill>
                  <a:prstClr val="black"/>
                </a:solidFill>
                <a:latin typeface="Calibri" panose="020F0502020204030204"/>
                <a:ea typeface="宋体" panose="02010600030101010101" pitchFamily="2" charset="-122"/>
              </a:rPr>
              <a:t>The night was extremely cold. We were all</a:t>
            </a:r>
            <a:r>
              <a:rPr lang="zh-CN" altLang="en-US" dirty="0">
                <a:solidFill>
                  <a:prstClr val="black"/>
                </a:solidFill>
                <a:latin typeface="Calibri" panose="020F0502020204030204"/>
                <a:ea typeface="宋体" panose="02010600030101010101" pitchFamily="2" charset="-122"/>
              </a:rPr>
              <a:t> </a:t>
            </a:r>
            <a:r>
              <a:rPr lang="en-US" altLang="zh-CN" spc="-100" dirty="0">
                <a:solidFill>
                  <a:schemeClr val="tx1">
                    <a:lumMod val="95000"/>
                    <a:lumOff val="5000"/>
                  </a:schemeClr>
                </a:solidFill>
                <a:latin typeface="Calibri" panose="020F0502020204030204"/>
                <a:ea typeface="宋体" panose="02010600030101010101" pitchFamily="2" charset="-122"/>
              </a:rPr>
              <a:t>________________</a:t>
            </a:r>
            <a:r>
              <a:rPr lang="zh-CN" altLang="en-US" spc="-100" dirty="0">
                <a:solidFill>
                  <a:prstClr val="black"/>
                </a:solidFill>
                <a:latin typeface="Calibri" panose="020F0502020204030204"/>
                <a:ea typeface="宋体" panose="02010600030101010101" pitchFamily="2" charset="-122"/>
              </a:rPr>
              <a:t> </a:t>
            </a:r>
            <a:r>
              <a:rPr lang="en-US" altLang="zh-CN" dirty="0">
                <a:solidFill>
                  <a:schemeClr val="accent2">
                    <a:lumMod val="75000"/>
                  </a:schemeClr>
                </a:solidFill>
                <a:latin typeface="Calibri" panose="020F0502020204030204"/>
                <a:ea typeface="宋体" panose="02010600030101010101" pitchFamily="2" charset="-122"/>
              </a:rPr>
              <a:t>(shiver; tremble; shake)</a:t>
            </a:r>
            <a:r>
              <a:rPr lang="en-US" altLang="zh-CN" dirty="0">
                <a:solidFill>
                  <a:prstClr val="black"/>
                </a:solidFill>
                <a:latin typeface="Calibri" panose="020F0502020204030204"/>
                <a:ea typeface="宋体" panose="02010600030101010101" pitchFamily="2" charset="-122"/>
              </a:rPr>
              <a:t>.</a:t>
            </a:r>
            <a:endParaRPr lang="en-US" altLang="zh-CN" dirty="0">
              <a:solidFill>
                <a:prstClr val="black"/>
              </a:solidFill>
              <a:latin typeface="Calibri" panose="020F0502020204030204"/>
              <a:ea typeface="宋体" panose="02010600030101010101" pitchFamily="2" charset="-122"/>
            </a:endParaRPr>
          </a:p>
          <a:p>
            <a:pPr marL="266700" indent="-266700" algn="just">
              <a:lnSpc>
                <a:spcPct val="100000"/>
              </a:lnSpc>
              <a:spcBef>
                <a:spcPts val="500"/>
              </a:spcBef>
              <a:buNone/>
              <a:defRPr/>
            </a:pPr>
            <a:r>
              <a:rPr lang="en-US" altLang="zh-CN" dirty="0">
                <a:solidFill>
                  <a:prstClr val="black"/>
                </a:solidFill>
                <a:latin typeface="Calibri" panose="020F0502020204030204"/>
                <a:ea typeface="宋体" panose="02010600030101010101" pitchFamily="2" charset="-122"/>
              </a:rPr>
              <a:t>4.</a:t>
            </a:r>
            <a:r>
              <a:rPr lang="zh-CN" altLang="en-US" dirty="0">
                <a:solidFill>
                  <a:prstClr val="black"/>
                </a:solidFill>
                <a:latin typeface="Calibri" panose="020F0502020204030204"/>
                <a:ea typeface="宋体" panose="02010600030101010101" pitchFamily="2" charset="-122"/>
              </a:rPr>
              <a:t> </a:t>
            </a:r>
            <a:r>
              <a:rPr lang="en-US" altLang="zh-CN" spc="-100" dirty="0">
                <a:solidFill>
                  <a:schemeClr val="tx1">
                    <a:lumMod val="95000"/>
                    <a:lumOff val="5000"/>
                  </a:schemeClr>
                </a:solidFill>
                <a:latin typeface="Calibri" panose="020F0502020204030204"/>
                <a:ea typeface="宋体" panose="02010600030101010101" pitchFamily="2" charset="-122"/>
              </a:rPr>
              <a:t>_____ </a:t>
            </a:r>
            <a:r>
              <a:rPr lang="en-US" altLang="zh-CN" dirty="0">
                <a:solidFill>
                  <a:schemeClr val="accent2">
                    <a:lumMod val="75000"/>
                  </a:schemeClr>
                </a:solidFill>
                <a:latin typeface="Calibri" panose="020F0502020204030204"/>
                <a:ea typeface="宋体" panose="02010600030101010101" pitchFamily="2" charset="-122"/>
              </a:rPr>
              <a:t>(shake; shiver; tremble) </a:t>
            </a:r>
            <a:r>
              <a:rPr lang="en-US" altLang="zh-CN" dirty="0">
                <a:solidFill>
                  <a:prstClr val="black"/>
                </a:solidFill>
                <a:latin typeface="Calibri" panose="020F0502020204030204"/>
                <a:ea typeface="宋体" panose="02010600030101010101" pitchFamily="2" charset="-122"/>
              </a:rPr>
              <a:t>the bottle before you take the medicine.</a:t>
            </a:r>
            <a:endParaRPr lang="en-US" altLang="zh-CN" dirty="0">
              <a:solidFill>
                <a:prstClr val="black"/>
              </a:solidFill>
              <a:latin typeface="Calibri" panose="020F0502020204030204"/>
              <a:ea typeface="宋体" panose="02010600030101010101" pitchFamily="2" charset="-122"/>
            </a:endParaRPr>
          </a:p>
          <a:p>
            <a:pPr marL="536575" lvl="0" indent="-269875" algn="just">
              <a:spcBef>
                <a:spcPts val="500"/>
              </a:spcBef>
              <a:buNone/>
              <a:defRPr/>
            </a:pPr>
            <a:endParaRPr lang="en-US" altLang="zh-CN" dirty="0">
              <a:solidFill>
                <a:prstClr val="black"/>
              </a:solidFill>
              <a:latin typeface="Calibri" panose="020F0502020204030204"/>
              <a:ea typeface="宋体" panose="02010600030101010101" pitchFamily="2" charset="-122"/>
            </a:endParaRPr>
          </a:p>
        </p:txBody>
      </p:sp>
      <p:sp>
        <p:nvSpPr>
          <p:cNvPr id="14" name="文本框 13"/>
          <p:cNvSpPr txBox="1"/>
          <p:nvPr/>
        </p:nvSpPr>
        <p:spPr>
          <a:xfrm>
            <a:off x="1920021" y="1705632"/>
            <a:ext cx="930063" cy="523220"/>
          </a:xfrm>
          <a:prstGeom prst="rect">
            <a:avLst/>
          </a:prstGeom>
          <a:noFill/>
        </p:spPr>
        <p:txBody>
          <a:bodyPr wrap="none" rtlCol="0">
            <a:spAutoFit/>
          </a:bodyPr>
          <a:lstStyle/>
          <a:p>
            <a:pPr eaLnBrk="0" fontAlgn="base" hangingPunct="0">
              <a:spcBef>
                <a:spcPct val="0"/>
              </a:spcBef>
              <a:spcAft>
                <a:spcPct val="0"/>
              </a:spcAft>
            </a:pPr>
            <a:r>
              <a:rPr lang="en-US" altLang="zh-CN" sz="2800" spc="-100" dirty="0">
                <a:solidFill>
                  <a:srgbClr val="C00000"/>
                </a:solidFill>
                <a:latin typeface="Calibri" panose="020F0502020204030204" charset="0"/>
                <a:ea typeface="宋体" panose="02010600030101010101" pitchFamily="2" charset="-122"/>
              </a:rPr>
              <a:t>alone</a:t>
            </a:r>
            <a:endParaRPr lang="zh-CN" altLang="en-US" sz="2800" spc="-100" dirty="0">
              <a:solidFill>
                <a:srgbClr val="C00000"/>
              </a:solidFill>
              <a:latin typeface="Calibri" panose="020F0502020204030204" charset="0"/>
              <a:ea typeface="宋体" panose="02010600030101010101" pitchFamily="2" charset="-122"/>
            </a:endParaRPr>
          </a:p>
        </p:txBody>
      </p:sp>
      <p:sp>
        <p:nvSpPr>
          <p:cNvPr id="23" name="文本框 22"/>
          <p:cNvSpPr txBox="1"/>
          <p:nvPr/>
        </p:nvSpPr>
        <p:spPr>
          <a:xfrm>
            <a:off x="7538452" y="1696213"/>
            <a:ext cx="989373" cy="523220"/>
          </a:xfrm>
          <a:prstGeom prst="rect">
            <a:avLst/>
          </a:prstGeom>
          <a:noFill/>
        </p:spPr>
        <p:txBody>
          <a:bodyPr wrap="none" rtlCol="0">
            <a:spAutoFit/>
          </a:bodyPr>
          <a:lstStyle/>
          <a:p>
            <a:pPr eaLnBrk="0" fontAlgn="base" hangingPunct="0">
              <a:spcBef>
                <a:spcPct val="0"/>
              </a:spcBef>
              <a:spcAft>
                <a:spcPct val="0"/>
              </a:spcAft>
            </a:pPr>
            <a:r>
              <a:rPr lang="en-US" altLang="zh-CN" sz="2800" spc="-100" dirty="0">
                <a:solidFill>
                  <a:srgbClr val="C00000"/>
                </a:solidFill>
                <a:latin typeface="Calibri" panose="020F0502020204030204" charset="0"/>
                <a:ea typeface="宋体" panose="02010600030101010101" pitchFamily="2" charset="-122"/>
              </a:rPr>
              <a:t>lonely</a:t>
            </a:r>
            <a:endParaRPr lang="zh-CN" altLang="en-US" sz="2800" spc="-100" dirty="0">
              <a:solidFill>
                <a:srgbClr val="C00000"/>
              </a:solidFill>
              <a:latin typeface="Calibri" panose="020F0502020204030204" charset="0"/>
              <a:ea typeface="宋体" panose="02010600030101010101" pitchFamily="2" charset="-122"/>
            </a:endParaRPr>
          </a:p>
        </p:txBody>
      </p:sp>
      <p:sp>
        <p:nvSpPr>
          <p:cNvPr id="24" name="文本框 23"/>
          <p:cNvSpPr txBox="1"/>
          <p:nvPr/>
        </p:nvSpPr>
        <p:spPr>
          <a:xfrm>
            <a:off x="5731674" y="2127202"/>
            <a:ext cx="930063" cy="523220"/>
          </a:xfrm>
          <a:prstGeom prst="rect">
            <a:avLst/>
          </a:prstGeom>
          <a:noFill/>
        </p:spPr>
        <p:txBody>
          <a:bodyPr wrap="none" rtlCol="0">
            <a:spAutoFit/>
          </a:bodyPr>
          <a:lstStyle/>
          <a:p>
            <a:pPr eaLnBrk="0" fontAlgn="base" hangingPunct="0">
              <a:spcBef>
                <a:spcPct val="0"/>
              </a:spcBef>
              <a:spcAft>
                <a:spcPct val="0"/>
              </a:spcAft>
            </a:pPr>
            <a:r>
              <a:rPr lang="en-US" altLang="zh-CN" sz="2800" spc="-100" dirty="0">
                <a:solidFill>
                  <a:srgbClr val="C00000"/>
                </a:solidFill>
                <a:latin typeface="Calibri" panose="020F0502020204030204" charset="0"/>
                <a:ea typeface="宋体" panose="02010600030101010101" pitchFamily="2" charset="-122"/>
              </a:rPr>
              <a:t>alone</a:t>
            </a:r>
            <a:endParaRPr lang="zh-CN" altLang="en-US" sz="2800" spc="-100" dirty="0">
              <a:solidFill>
                <a:srgbClr val="C00000"/>
              </a:solidFill>
              <a:latin typeface="Calibri" panose="020F0502020204030204" charset="0"/>
              <a:ea typeface="宋体" panose="02010600030101010101" pitchFamily="2" charset="-122"/>
            </a:endParaRPr>
          </a:p>
        </p:txBody>
      </p:sp>
      <p:sp>
        <p:nvSpPr>
          <p:cNvPr id="25" name="文本框 24"/>
          <p:cNvSpPr txBox="1"/>
          <p:nvPr/>
        </p:nvSpPr>
        <p:spPr>
          <a:xfrm>
            <a:off x="4896987" y="2613337"/>
            <a:ext cx="2763962" cy="523220"/>
          </a:xfrm>
          <a:prstGeom prst="rect">
            <a:avLst/>
          </a:prstGeom>
          <a:noFill/>
        </p:spPr>
        <p:txBody>
          <a:bodyPr wrap="none" rtlCol="0">
            <a:spAutoFit/>
          </a:bodyPr>
          <a:lstStyle/>
          <a:p>
            <a:pPr eaLnBrk="0" fontAlgn="base" hangingPunct="0">
              <a:spcBef>
                <a:spcPct val="0"/>
              </a:spcBef>
              <a:spcAft>
                <a:spcPct val="0"/>
              </a:spcAft>
            </a:pPr>
            <a:r>
              <a:rPr lang="en-US" altLang="zh-CN" sz="2800" spc="-100" dirty="0">
                <a:solidFill>
                  <a:srgbClr val="C00000"/>
                </a:solidFill>
                <a:latin typeface="Calibri" panose="020F0502020204030204" charset="0"/>
                <a:ea typeface="宋体" panose="02010600030101010101" pitchFamily="2" charset="-122"/>
              </a:rPr>
              <a:t>trembling / shaking</a:t>
            </a:r>
            <a:endParaRPr lang="zh-CN" altLang="en-US" sz="2800" spc="-100" dirty="0">
              <a:solidFill>
                <a:srgbClr val="C00000"/>
              </a:solidFill>
              <a:latin typeface="Calibri" panose="020F0502020204030204" charset="0"/>
              <a:ea typeface="宋体" panose="02010600030101010101" pitchFamily="2" charset="-122"/>
            </a:endParaRPr>
          </a:p>
        </p:txBody>
      </p:sp>
      <p:sp>
        <p:nvSpPr>
          <p:cNvPr id="27" name="文本框 26"/>
          <p:cNvSpPr txBox="1"/>
          <p:nvPr/>
        </p:nvSpPr>
        <p:spPr>
          <a:xfrm>
            <a:off x="7896706" y="3511656"/>
            <a:ext cx="2660985" cy="523220"/>
          </a:xfrm>
          <a:prstGeom prst="rect">
            <a:avLst/>
          </a:prstGeom>
          <a:noFill/>
        </p:spPr>
        <p:txBody>
          <a:bodyPr wrap="none" rtlCol="0">
            <a:spAutoFit/>
          </a:bodyPr>
          <a:lstStyle/>
          <a:p>
            <a:pPr eaLnBrk="0" fontAlgn="base" hangingPunct="0">
              <a:spcBef>
                <a:spcPct val="0"/>
              </a:spcBef>
              <a:spcAft>
                <a:spcPct val="0"/>
              </a:spcAft>
            </a:pPr>
            <a:r>
              <a:rPr lang="en-US" altLang="zh-CN" sz="2800" spc="-100" dirty="0">
                <a:solidFill>
                  <a:srgbClr val="C00000"/>
                </a:solidFill>
                <a:latin typeface="Calibri" panose="020F0502020204030204" charset="0"/>
                <a:ea typeface="宋体" panose="02010600030101010101" pitchFamily="2" charset="-122"/>
              </a:rPr>
              <a:t>shivering / shaking</a:t>
            </a:r>
            <a:endParaRPr lang="zh-CN" altLang="en-US" sz="2800" spc="-100" dirty="0">
              <a:solidFill>
                <a:srgbClr val="C00000"/>
              </a:solidFill>
              <a:latin typeface="Calibri" panose="020F0502020204030204" charset="0"/>
              <a:ea typeface="宋体" panose="02010600030101010101" pitchFamily="2" charset="-122"/>
            </a:endParaRPr>
          </a:p>
        </p:txBody>
      </p:sp>
      <p:sp>
        <p:nvSpPr>
          <p:cNvPr id="28" name="文本框 27"/>
          <p:cNvSpPr txBox="1"/>
          <p:nvPr/>
        </p:nvSpPr>
        <p:spPr>
          <a:xfrm>
            <a:off x="630052" y="4459646"/>
            <a:ext cx="976229" cy="523220"/>
          </a:xfrm>
          <a:prstGeom prst="rect">
            <a:avLst/>
          </a:prstGeom>
          <a:noFill/>
        </p:spPr>
        <p:txBody>
          <a:bodyPr wrap="none" rtlCol="0">
            <a:spAutoFit/>
          </a:bodyPr>
          <a:lstStyle/>
          <a:p>
            <a:pPr eaLnBrk="0" fontAlgn="base" hangingPunct="0">
              <a:spcBef>
                <a:spcPct val="0"/>
              </a:spcBef>
              <a:spcAft>
                <a:spcPct val="0"/>
              </a:spcAft>
            </a:pPr>
            <a:r>
              <a:rPr lang="en-US" altLang="zh-CN" sz="2800" spc="-100" dirty="0">
                <a:solidFill>
                  <a:srgbClr val="C00000"/>
                </a:solidFill>
                <a:latin typeface="Calibri" panose="020F0502020204030204" charset="0"/>
                <a:ea typeface="宋体" panose="02010600030101010101" pitchFamily="2" charset="-122"/>
              </a:rPr>
              <a:t>Shake</a:t>
            </a:r>
            <a:endParaRPr lang="zh-CN" altLang="en-US" sz="2800" spc="-100" dirty="0">
              <a:solidFill>
                <a:srgbClr val="C00000"/>
              </a:solidFill>
              <a:latin typeface="Calibri" panose="020F0502020204030204" charset="0"/>
              <a:ea typeface="宋体" panose="02010600030101010101" pitchFamily="2" charset="-122"/>
            </a:endParaRPr>
          </a:p>
        </p:txBody>
      </p:sp>
      <p:pic>
        <p:nvPicPr>
          <p:cNvPr id="29" name="图片 28" descr="1"/>
          <p:cNvPicPr>
            <a:picLocks noChangeAspect="1"/>
          </p:cNvPicPr>
          <p:nvPr/>
        </p:nvPicPr>
        <p:blipFill>
          <a:blip r:embed="rId4"/>
          <a:stretch>
            <a:fillRect/>
          </a:stretch>
        </p:blipFill>
        <p:spPr>
          <a:xfrm>
            <a:off x="10850378" y="6007442"/>
            <a:ext cx="1103630" cy="554990"/>
          </a:xfrm>
          <a:prstGeom prst="rect">
            <a:avLst/>
          </a:prstGeom>
        </p:spPr>
      </p:pic>
      <p:pic>
        <p:nvPicPr>
          <p:cNvPr id="16" name="图片 15">
            <a:hlinkClick r:id="rId2" action="ppaction://hlinksldjump"/>
          </p:cNvPr>
          <p:cNvPicPr>
            <a:picLocks noChangeAspect="1"/>
          </p:cNvPicPr>
          <p:nvPr/>
        </p:nvPicPr>
        <p:blipFill>
          <a:blip r:embed="rId5">
            <a:extLst>
              <a:ext uri="{28A0092B-C50C-407E-A947-70E740481C1C}">
                <a14:useLocalDpi xmlns:a14="http://schemas.microsoft.com/office/drawing/2010/main" val="0"/>
              </a:ext>
            </a:extLst>
          </a:blip>
          <a:srcRect t="18378" b="31548"/>
          <a:stretch>
            <a:fillRect/>
          </a:stretch>
        </p:blipFill>
        <p:spPr>
          <a:xfrm>
            <a:off x="10627995" y="160020"/>
            <a:ext cx="524510" cy="4273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dissolv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dissolve">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dissolv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dissolve">
                                      <p:cBhvr>
                                        <p:cTn id="3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P spid="24" grpId="0"/>
      <p:bldP spid="25" grpId="0"/>
      <p:bldP spid="27" grpId="0"/>
      <p:bldP spid="28"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100" name="文本框 4"/>
          <p:cNvSpPr txBox="1">
            <a:spLocks noChangeArrowheads="1"/>
          </p:cNvSpPr>
          <p:nvPr/>
        </p:nvSpPr>
        <p:spPr bwMode="auto">
          <a:xfrm>
            <a:off x="184150" y="160338"/>
            <a:ext cx="7029450" cy="461665"/>
          </a:xfrm>
          <a:prstGeom prst="rect">
            <a:avLst/>
          </a:prstGeom>
          <a:noFill/>
          <a:ln w="9525">
            <a:noFill/>
            <a:miter lim="800000"/>
          </a:ln>
          <a:effectLst>
            <a:outerShdw blurRad="50800" dist="38100" dir="5400000" algn="t" rotWithShape="0">
              <a:prstClr val="black">
                <a:alpha val="40000"/>
              </a:prstClr>
            </a:outerShdw>
          </a:effectLst>
        </p:spPr>
        <p:txBody>
          <a:bodyPr wrap="square">
            <a:spAutoFit/>
          </a:bodyPr>
          <a:lstStyle/>
          <a:p>
            <a:r>
              <a:rPr lang="en-US" altLang="zh-CN" sz="2400" dirty="0">
                <a:solidFill>
                  <a:schemeClr val="bg1"/>
                </a:solidFill>
                <a:latin typeface="Arial Black" panose="020B0A04020102020204" pitchFamily="34" charset="0"/>
              </a:rPr>
              <a:t>Exercises · Language Exercises</a:t>
            </a:r>
            <a:endParaRPr lang="en-US" altLang="zh-CN" sz="2400" dirty="0">
              <a:solidFill>
                <a:schemeClr val="bg1"/>
              </a:solidFill>
              <a:latin typeface="Arial Black" panose="020B0A04020102020204" pitchFamily="34" charset="0"/>
            </a:endParaRPr>
          </a:p>
        </p:txBody>
      </p:sp>
      <p:pic>
        <p:nvPicPr>
          <p:cNvPr id="44" name="图片 43">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rcRect l="10347" t="37811" r="43034" b="24326"/>
          <a:stretch>
            <a:fillRect/>
          </a:stretch>
        </p:blipFill>
        <p:spPr>
          <a:xfrm>
            <a:off x="11264265" y="174625"/>
            <a:ext cx="503555" cy="454660"/>
          </a:xfrm>
          <a:prstGeom prst="rect">
            <a:avLst/>
          </a:prstGeom>
        </p:spPr>
      </p:pic>
      <p:sp>
        <p:nvSpPr>
          <p:cNvPr id="46" name="内容占位符 2"/>
          <p:cNvSpPr>
            <a:spLocks noGrp="1"/>
          </p:cNvSpPr>
          <p:nvPr/>
        </p:nvSpPr>
        <p:spPr>
          <a:xfrm>
            <a:off x="244475" y="881380"/>
            <a:ext cx="11683822" cy="5629275"/>
          </a:xfrm>
          <a:prstGeom prst="rect">
            <a:avLst/>
          </a:prstGeom>
          <a:noFill/>
          <a:ln w="9525">
            <a:noFill/>
            <a:miter lim="800000"/>
          </a:ln>
        </p:spPr>
        <p:txBody>
          <a:bodyPr vert="horz" wrap="square" lIns="91440" tIns="45720" rIns="91440" bIns="45720" numCol="1" anchor="t" anchorCtr="0" compatLnSpc="1"/>
          <a:lstStyle>
            <a:lvl1pPr marL="228600" indent="-22733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733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733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733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733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52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6700" indent="-266700" algn="just">
              <a:buNone/>
              <a:defRPr/>
            </a:pPr>
            <a:r>
              <a:rPr lang="en-US" altLang="zh-CN" b="1" dirty="0">
                <a:solidFill>
                  <a:prstClr val="black"/>
                </a:solidFill>
                <a:latin typeface="Calibri" panose="020F0502020204030204"/>
                <a:ea typeface="宋体" panose="02010600030101010101" pitchFamily="2" charset="-122"/>
              </a:rPr>
              <a:t>4. Fill in the blanks with the correct form of the appropriate words or phrases in the brackets. Note that more than one of them may be appropriate</a:t>
            </a:r>
            <a:endParaRPr lang="en-US" altLang="zh-CN" b="1" dirty="0">
              <a:solidFill>
                <a:prstClr val="black"/>
              </a:solidFill>
              <a:latin typeface="Calibri" panose="020F0502020204030204"/>
              <a:ea typeface="宋体" panose="02010600030101010101" pitchFamily="2" charset="-122"/>
            </a:endParaRPr>
          </a:p>
          <a:p>
            <a:pPr marL="266700" indent="-266700" algn="just">
              <a:lnSpc>
                <a:spcPct val="100000"/>
              </a:lnSpc>
              <a:spcBef>
                <a:spcPts val="500"/>
              </a:spcBef>
              <a:buNone/>
              <a:defRPr/>
            </a:pPr>
            <a:r>
              <a:rPr lang="en-US" altLang="zh-CN" dirty="0">
                <a:solidFill>
                  <a:prstClr val="black"/>
                </a:solidFill>
                <a:latin typeface="Calibri" panose="020F0502020204030204"/>
                <a:ea typeface="宋体" panose="02010600030101010101" pitchFamily="2" charset="-122"/>
              </a:rPr>
              <a:t>5.It</a:t>
            </a:r>
            <a:r>
              <a:rPr lang="zh-CN" altLang="en-US" dirty="0">
                <a:solidFill>
                  <a:prstClr val="black"/>
                </a:solidFill>
                <a:latin typeface="Calibri" panose="020F0502020204030204"/>
                <a:ea typeface="宋体" panose="02010600030101010101" pitchFamily="2" charset="-122"/>
              </a:rPr>
              <a:t> </a:t>
            </a:r>
            <a:r>
              <a:rPr lang="en-US" altLang="zh-CN" spc="-100" dirty="0">
                <a:solidFill>
                  <a:schemeClr val="tx1">
                    <a:lumMod val="95000"/>
                    <a:lumOff val="5000"/>
                  </a:schemeClr>
                </a:solidFill>
                <a:latin typeface="Calibri" panose="020F0502020204030204"/>
                <a:ea typeface="宋体" panose="02010600030101010101" pitchFamily="2" charset="-122"/>
              </a:rPr>
              <a:t>______</a:t>
            </a:r>
            <a:r>
              <a:rPr lang="zh-CN" altLang="en-US" spc="-100" dirty="0">
                <a:solidFill>
                  <a:prstClr val="black"/>
                </a:solidFill>
                <a:latin typeface="Calibri" panose="020F0502020204030204"/>
                <a:ea typeface="宋体" panose="02010600030101010101" pitchFamily="2" charset="-122"/>
              </a:rPr>
              <a:t> </a:t>
            </a:r>
            <a:r>
              <a:rPr lang="en-US" altLang="zh-CN" dirty="0">
                <a:solidFill>
                  <a:schemeClr val="accent2">
                    <a:lumMod val="75000"/>
                  </a:schemeClr>
                </a:solidFill>
                <a:latin typeface="Calibri" panose="020F0502020204030204"/>
                <a:ea typeface="宋体" panose="02010600030101010101" pitchFamily="2" charset="-122"/>
              </a:rPr>
              <a:t>(spend; cost; take) </a:t>
            </a:r>
            <a:r>
              <a:rPr lang="en-US" altLang="zh-CN" dirty="0">
                <a:solidFill>
                  <a:prstClr val="black"/>
                </a:solidFill>
                <a:latin typeface="Calibri" panose="020F0502020204030204"/>
                <a:ea typeface="宋体" panose="02010600030101010101" pitchFamily="2" charset="-122"/>
              </a:rPr>
              <a:t>us a long time to realize that a good government must</a:t>
            </a:r>
            <a:r>
              <a:rPr lang="en-US" altLang="zh-CN" spc="-100" dirty="0">
                <a:solidFill>
                  <a:schemeClr val="tx1">
                    <a:lumMod val="95000"/>
                    <a:lumOff val="5000"/>
                  </a:schemeClr>
                </a:solidFill>
                <a:latin typeface="Calibri" panose="020F0502020204030204"/>
                <a:ea typeface="宋体" panose="02010600030101010101" pitchFamily="2" charset="-122"/>
              </a:rPr>
              <a:t> ____</a:t>
            </a:r>
            <a:r>
              <a:rPr lang="zh-CN" altLang="en-US" spc="-100" dirty="0">
                <a:solidFill>
                  <a:schemeClr val="tx1">
                    <a:lumMod val="95000"/>
                    <a:lumOff val="5000"/>
                  </a:schemeClr>
                </a:solidFill>
                <a:latin typeface="Calibri" panose="020F0502020204030204"/>
                <a:ea typeface="宋体" panose="02010600030101010101" pitchFamily="2" charset="-122"/>
              </a:rPr>
              <a:t> </a:t>
            </a:r>
            <a:r>
              <a:rPr lang="en-US" altLang="zh-CN" dirty="0">
                <a:solidFill>
                  <a:schemeClr val="accent2">
                    <a:lumMod val="75000"/>
                  </a:schemeClr>
                </a:solidFill>
                <a:latin typeface="Calibri" panose="020F0502020204030204"/>
                <a:ea typeface="宋体" panose="02010600030101010101" pitchFamily="2" charset="-122"/>
              </a:rPr>
              <a:t>(first; at first) </a:t>
            </a:r>
            <a:r>
              <a:rPr lang="en-US" altLang="zh-CN" dirty="0">
                <a:solidFill>
                  <a:prstClr val="black"/>
                </a:solidFill>
                <a:latin typeface="Calibri" panose="020F0502020204030204"/>
                <a:ea typeface="宋体" panose="02010600030101010101" pitchFamily="2" charset="-122"/>
              </a:rPr>
              <a:t>make sure that its people are free from</a:t>
            </a:r>
            <a:r>
              <a:rPr lang="zh-CN" altLang="en-US" dirty="0">
                <a:solidFill>
                  <a:prstClr val="black"/>
                </a:solidFill>
                <a:latin typeface="Calibri" panose="020F0502020204030204"/>
                <a:ea typeface="宋体" panose="02010600030101010101" pitchFamily="2" charset="-122"/>
              </a:rPr>
              <a:t> </a:t>
            </a:r>
            <a:r>
              <a:rPr lang="en-US" altLang="zh-CN" dirty="0">
                <a:latin typeface="Calibri" panose="020F0502020204030204"/>
                <a:ea typeface="宋体" panose="02010600030101010101" pitchFamily="2" charset="-122"/>
              </a:rPr>
              <a:t>_____</a:t>
            </a:r>
            <a:r>
              <a:rPr lang="en-US" altLang="zh-CN" dirty="0">
                <a:solidFill>
                  <a:schemeClr val="accent2">
                    <a:lumMod val="75000"/>
                  </a:schemeClr>
                </a:solidFill>
                <a:latin typeface="Calibri" panose="020F0502020204030204"/>
                <a:ea typeface="宋体" panose="02010600030101010101" pitchFamily="2" charset="-122"/>
              </a:rPr>
              <a:t>(want;</a:t>
            </a:r>
            <a:r>
              <a:rPr lang="zh-CN" altLang="en-US" dirty="0">
                <a:solidFill>
                  <a:schemeClr val="accent2">
                    <a:lumMod val="75000"/>
                  </a:schemeClr>
                </a:solidFill>
                <a:latin typeface="Calibri" panose="020F0502020204030204"/>
                <a:ea typeface="宋体" panose="02010600030101010101" pitchFamily="2" charset="-122"/>
              </a:rPr>
              <a:t> </a:t>
            </a:r>
            <a:r>
              <a:rPr lang="en-US" altLang="zh-CN" dirty="0">
                <a:solidFill>
                  <a:schemeClr val="accent2">
                    <a:lumMod val="75000"/>
                  </a:schemeClr>
                </a:solidFill>
                <a:latin typeface="Calibri" panose="020F0502020204030204"/>
                <a:ea typeface="宋体" panose="02010600030101010101" pitchFamily="2" charset="-122"/>
              </a:rPr>
              <a:t>need)</a:t>
            </a:r>
            <a:r>
              <a:rPr lang="en-US" altLang="zh-CN" dirty="0">
                <a:latin typeface="Calibri" panose="020F0502020204030204"/>
                <a:ea typeface="宋体" panose="02010600030101010101" pitchFamily="2" charset="-122"/>
              </a:rPr>
              <a:t>.</a:t>
            </a:r>
            <a:endParaRPr lang="en-US" altLang="zh-CN" dirty="0">
              <a:latin typeface="Calibri" panose="020F0502020204030204"/>
              <a:ea typeface="宋体" panose="02010600030101010101" pitchFamily="2" charset="-122"/>
            </a:endParaRPr>
          </a:p>
          <a:p>
            <a:pPr marL="266700" indent="-266700" algn="just">
              <a:lnSpc>
                <a:spcPct val="100000"/>
              </a:lnSpc>
              <a:spcBef>
                <a:spcPts val="500"/>
              </a:spcBef>
              <a:buNone/>
              <a:defRPr/>
            </a:pPr>
            <a:r>
              <a:rPr lang="en-US" altLang="zh-CN" dirty="0">
                <a:solidFill>
                  <a:prstClr val="black"/>
                </a:solidFill>
                <a:latin typeface="Calibri" panose="020F0502020204030204"/>
                <a:ea typeface="宋体" panose="02010600030101010101" pitchFamily="2" charset="-122"/>
              </a:rPr>
              <a:t>6.</a:t>
            </a:r>
            <a:r>
              <a:rPr lang="zh-CN" altLang="en-US" dirty="0">
                <a:solidFill>
                  <a:prstClr val="black"/>
                </a:solidFill>
                <a:latin typeface="Calibri" panose="020F0502020204030204"/>
                <a:ea typeface="宋体" panose="02010600030101010101" pitchFamily="2" charset="-122"/>
              </a:rPr>
              <a:t> </a:t>
            </a:r>
            <a:r>
              <a:rPr lang="en-US" altLang="zh-CN" spc="-100" dirty="0">
                <a:solidFill>
                  <a:schemeClr val="tx1">
                    <a:lumMod val="95000"/>
                    <a:lumOff val="5000"/>
                  </a:schemeClr>
                </a:solidFill>
                <a:latin typeface="Calibri" panose="020F0502020204030204"/>
                <a:ea typeface="宋体" panose="02010600030101010101" pitchFamily="2" charset="-122"/>
              </a:rPr>
              <a:t>______</a:t>
            </a:r>
            <a:r>
              <a:rPr lang="zh-CN" altLang="en-US" spc="-100" dirty="0">
                <a:solidFill>
                  <a:prstClr val="black"/>
                </a:solidFill>
                <a:latin typeface="Calibri" panose="020F0502020204030204"/>
                <a:ea typeface="宋体" panose="02010600030101010101" pitchFamily="2" charset="-122"/>
              </a:rPr>
              <a:t> </a:t>
            </a:r>
            <a:r>
              <a:rPr lang="en-US" altLang="zh-CN" dirty="0">
                <a:solidFill>
                  <a:schemeClr val="accent2">
                    <a:lumMod val="75000"/>
                  </a:schemeClr>
                </a:solidFill>
                <a:latin typeface="Calibri" panose="020F0502020204030204"/>
                <a:ea typeface="宋体" panose="02010600030101010101" pitchFamily="2" charset="-122"/>
              </a:rPr>
              <a:t>(first; at first) </a:t>
            </a:r>
            <a:r>
              <a:rPr lang="en-US" altLang="zh-CN" dirty="0">
                <a:solidFill>
                  <a:prstClr val="black"/>
                </a:solidFill>
                <a:latin typeface="Calibri" panose="020F0502020204030204"/>
                <a:ea typeface="宋体" panose="02010600030101010101" pitchFamily="2" charset="-122"/>
              </a:rPr>
              <a:t>we had to import all the oil we needed from foreign</a:t>
            </a:r>
            <a:endParaRPr lang="en-US" altLang="zh-CN" dirty="0">
              <a:solidFill>
                <a:prstClr val="black"/>
              </a:solidFill>
              <a:latin typeface="Calibri" panose="020F0502020204030204"/>
              <a:ea typeface="宋体" panose="02010600030101010101" pitchFamily="2" charset="-122"/>
            </a:endParaRPr>
          </a:p>
          <a:p>
            <a:pPr marL="266700" indent="-266700" algn="just">
              <a:lnSpc>
                <a:spcPct val="100000"/>
              </a:lnSpc>
              <a:spcBef>
                <a:spcPts val="500"/>
              </a:spcBef>
              <a:buNone/>
              <a:defRPr/>
            </a:pPr>
            <a:r>
              <a:rPr lang="zh-CN" altLang="en-US" dirty="0">
                <a:solidFill>
                  <a:prstClr val="black"/>
                </a:solidFill>
                <a:latin typeface="Calibri" panose="020F0502020204030204"/>
                <a:ea typeface="宋体" panose="02010600030101010101" pitchFamily="2" charset="-122"/>
              </a:rPr>
              <a:t>   </a:t>
            </a:r>
            <a:r>
              <a:rPr lang="en-US" altLang="zh-CN" dirty="0">
                <a:solidFill>
                  <a:prstClr val="black"/>
                </a:solidFill>
                <a:latin typeface="Calibri" panose="020F0502020204030204"/>
                <a:ea typeface="宋体" panose="02010600030101010101" pitchFamily="2" charset="-122"/>
              </a:rPr>
              <a:t>countries. Then we found the big oil field in Daqing. For a time we thought our</a:t>
            </a:r>
            <a:r>
              <a:rPr lang="zh-CN" altLang="en-US" dirty="0">
                <a:solidFill>
                  <a:prstClr val="black"/>
                </a:solidFill>
                <a:latin typeface="Calibri" panose="020F0502020204030204"/>
                <a:ea typeface="宋体" panose="02010600030101010101" pitchFamily="2" charset="-122"/>
              </a:rPr>
              <a:t> </a:t>
            </a:r>
            <a:r>
              <a:rPr lang="en-US" altLang="zh-CN" dirty="0">
                <a:solidFill>
                  <a:prstClr val="black"/>
                </a:solidFill>
                <a:latin typeface="Calibri" panose="020F0502020204030204"/>
                <a:ea typeface="宋体" panose="02010600030101010101" pitchFamily="2" charset="-122"/>
              </a:rPr>
              <a:t>energy</a:t>
            </a:r>
            <a:r>
              <a:rPr lang="zh-CN" altLang="en-US" dirty="0">
                <a:solidFill>
                  <a:prstClr val="black"/>
                </a:solidFill>
                <a:latin typeface="Calibri" panose="020F0502020204030204"/>
                <a:ea typeface="宋体" panose="02010600030101010101" pitchFamily="2" charset="-122"/>
              </a:rPr>
              <a:t> </a:t>
            </a:r>
            <a:r>
              <a:rPr lang="en-US" altLang="zh-CN" dirty="0">
                <a:solidFill>
                  <a:prstClr val="black"/>
                </a:solidFill>
                <a:latin typeface="Calibri" panose="020F0502020204030204"/>
                <a:ea typeface="宋体" panose="02010600030101010101" pitchFamily="2" charset="-122"/>
              </a:rPr>
              <a:t>problem had been solved </a:t>
            </a:r>
            <a:r>
              <a:rPr lang="en-US" altLang="zh-CN" spc="-100" dirty="0">
                <a:solidFill>
                  <a:schemeClr val="tx1">
                    <a:lumMod val="95000"/>
                    <a:lumOff val="5000"/>
                  </a:schemeClr>
                </a:solidFill>
                <a:latin typeface="Calibri" panose="020F0502020204030204"/>
                <a:ea typeface="宋体" panose="02010600030101010101" pitchFamily="2" charset="-122"/>
              </a:rPr>
              <a:t>______ </a:t>
            </a:r>
            <a:r>
              <a:rPr lang="en-US" altLang="zh-CN" dirty="0">
                <a:solidFill>
                  <a:schemeClr val="accent2">
                    <a:lumMod val="75000"/>
                  </a:schemeClr>
                </a:solidFill>
                <a:latin typeface="Calibri" panose="020F0502020204030204"/>
                <a:ea typeface="宋体" panose="02010600030101010101" pitchFamily="2" charset="-122"/>
              </a:rPr>
              <a:t>(last; at last)</a:t>
            </a:r>
            <a:r>
              <a:rPr lang="en-US" altLang="zh-CN" dirty="0">
                <a:latin typeface="Calibri" panose="020F0502020204030204"/>
                <a:ea typeface="宋体" panose="02010600030101010101" pitchFamily="2" charset="-122"/>
              </a:rPr>
              <a:t>.</a:t>
            </a:r>
            <a:endParaRPr lang="en-US" altLang="zh-CN" dirty="0">
              <a:latin typeface="Calibri" panose="020F0502020204030204"/>
              <a:ea typeface="宋体" panose="02010600030101010101" pitchFamily="2" charset="-122"/>
            </a:endParaRPr>
          </a:p>
          <a:p>
            <a:pPr marL="266700" indent="-266700" algn="just">
              <a:lnSpc>
                <a:spcPct val="100000"/>
              </a:lnSpc>
              <a:spcBef>
                <a:spcPts val="500"/>
              </a:spcBef>
              <a:buNone/>
              <a:defRPr/>
            </a:pPr>
            <a:r>
              <a:rPr lang="en-US" altLang="zh-CN" dirty="0">
                <a:solidFill>
                  <a:prstClr val="black"/>
                </a:solidFill>
                <a:latin typeface="Calibri" panose="020F0502020204030204"/>
                <a:ea typeface="宋体" panose="02010600030101010101" pitchFamily="2" charset="-122"/>
              </a:rPr>
              <a:t>7. It was early spring. The sun was shining, and the</a:t>
            </a:r>
            <a:r>
              <a:rPr lang="zh-CN" altLang="en-US" dirty="0">
                <a:solidFill>
                  <a:prstClr val="black"/>
                </a:solidFill>
                <a:latin typeface="Calibri" panose="020F0502020204030204"/>
                <a:ea typeface="宋体" panose="02010600030101010101" pitchFamily="2" charset="-122"/>
              </a:rPr>
              <a:t> </a:t>
            </a:r>
            <a:r>
              <a:rPr lang="en-US" altLang="zh-CN" spc="-100" dirty="0">
                <a:solidFill>
                  <a:schemeClr val="tx1">
                    <a:lumMod val="95000"/>
                    <a:lumOff val="5000"/>
                  </a:schemeClr>
                </a:solidFill>
                <a:latin typeface="Calibri" panose="020F0502020204030204"/>
                <a:ea typeface="宋体" panose="02010600030101010101" pitchFamily="2" charset="-122"/>
              </a:rPr>
              <a:t>________ </a:t>
            </a:r>
            <a:r>
              <a:rPr lang="en-US" altLang="zh-CN" dirty="0">
                <a:solidFill>
                  <a:schemeClr val="accent2">
                    <a:lumMod val="75000"/>
                  </a:schemeClr>
                </a:solidFill>
                <a:latin typeface="Calibri" panose="020F0502020204030204"/>
                <a:ea typeface="宋体" panose="02010600030101010101" pitchFamily="2" charset="-122"/>
              </a:rPr>
              <a:t>(lawn; meadow) </a:t>
            </a:r>
            <a:r>
              <a:rPr lang="en-US" altLang="zh-CN" dirty="0">
                <a:solidFill>
                  <a:prstClr val="black"/>
                </a:solidFill>
                <a:latin typeface="Calibri" panose="020F0502020204030204"/>
                <a:ea typeface="宋体" panose="02010600030101010101" pitchFamily="2" charset="-122"/>
              </a:rPr>
              <a:t>were</a:t>
            </a:r>
            <a:r>
              <a:rPr lang="zh-CN" altLang="en-US" dirty="0">
                <a:solidFill>
                  <a:prstClr val="black"/>
                </a:solidFill>
                <a:latin typeface="Calibri" panose="020F0502020204030204"/>
                <a:ea typeface="宋体" panose="02010600030101010101" pitchFamily="2" charset="-122"/>
              </a:rPr>
              <a:t> </a:t>
            </a:r>
            <a:r>
              <a:rPr lang="en-US" altLang="zh-CN" dirty="0">
                <a:solidFill>
                  <a:prstClr val="black"/>
                </a:solidFill>
                <a:latin typeface="Calibri" panose="020F0502020204030204"/>
                <a:ea typeface="宋体" panose="02010600030101010101" pitchFamily="2" charset="-122"/>
              </a:rPr>
              <a:t>flowering,</a:t>
            </a:r>
            <a:r>
              <a:rPr lang="zh-CN" altLang="en-US" dirty="0">
                <a:solidFill>
                  <a:prstClr val="black"/>
                </a:solidFill>
                <a:latin typeface="Calibri" panose="020F0502020204030204"/>
                <a:ea typeface="宋体" panose="02010600030101010101" pitchFamily="2" charset="-122"/>
              </a:rPr>
              <a:t> </a:t>
            </a:r>
            <a:r>
              <a:rPr lang="en-US" altLang="zh-CN" dirty="0">
                <a:solidFill>
                  <a:prstClr val="black"/>
                </a:solidFill>
                <a:latin typeface="Calibri" panose="020F0502020204030204"/>
                <a:ea typeface="宋体" panose="02010600030101010101" pitchFamily="2" charset="-122"/>
              </a:rPr>
              <a:t>and the peach trees were in full</a:t>
            </a:r>
            <a:r>
              <a:rPr lang="zh-CN" altLang="en-US" dirty="0">
                <a:solidFill>
                  <a:prstClr val="black"/>
                </a:solidFill>
                <a:latin typeface="Calibri" panose="020F0502020204030204"/>
                <a:ea typeface="宋体" panose="02010600030101010101" pitchFamily="2" charset="-122"/>
              </a:rPr>
              <a:t> </a:t>
            </a:r>
            <a:r>
              <a:rPr lang="en-US" altLang="zh-CN" spc="-100" dirty="0">
                <a:solidFill>
                  <a:schemeClr val="tx1">
                    <a:lumMod val="95000"/>
                    <a:lumOff val="5000"/>
                  </a:schemeClr>
                </a:solidFill>
                <a:latin typeface="Calibri" panose="020F0502020204030204"/>
                <a:ea typeface="宋体" panose="02010600030101010101" pitchFamily="2" charset="-122"/>
              </a:rPr>
              <a:t>_______</a:t>
            </a:r>
            <a:r>
              <a:rPr lang="en-US" altLang="zh-CN" dirty="0">
                <a:solidFill>
                  <a:schemeClr val="accent2">
                    <a:lumMod val="75000"/>
                  </a:schemeClr>
                </a:solidFill>
                <a:latin typeface="Calibri" panose="020F0502020204030204"/>
                <a:ea typeface="宋体" panose="02010600030101010101" pitchFamily="2" charset="-122"/>
              </a:rPr>
              <a:t>(bloom; flower)</a:t>
            </a:r>
            <a:r>
              <a:rPr lang="en-US" altLang="zh-CN" dirty="0">
                <a:latin typeface="Calibri" panose="020F0502020204030204"/>
                <a:ea typeface="宋体" panose="02010600030101010101" pitchFamily="2" charset="-122"/>
              </a:rPr>
              <a:t>.</a:t>
            </a:r>
            <a:endParaRPr lang="en-US" altLang="zh-CN" dirty="0">
              <a:latin typeface="Calibri" panose="020F0502020204030204"/>
              <a:ea typeface="宋体" panose="02010600030101010101" pitchFamily="2" charset="-122"/>
            </a:endParaRPr>
          </a:p>
          <a:p>
            <a:pPr marL="536575" lvl="0" indent="-269875" algn="just">
              <a:spcBef>
                <a:spcPts val="500"/>
              </a:spcBef>
              <a:buNone/>
              <a:defRPr/>
            </a:pPr>
            <a:endParaRPr lang="en-US" altLang="zh-CN" dirty="0">
              <a:solidFill>
                <a:prstClr val="black"/>
              </a:solidFill>
              <a:latin typeface="Calibri" panose="020F0502020204030204"/>
              <a:ea typeface="宋体" panose="02010600030101010101" pitchFamily="2" charset="-122"/>
            </a:endParaRPr>
          </a:p>
        </p:txBody>
      </p:sp>
      <p:sp>
        <p:nvSpPr>
          <p:cNvPr id="11" name="文本框 10"/>
          <p:cNvSpPr txBox="1"/>
          <p:nvPr/>
        </p:nvSpPr>
        <p:spPr>
          <a:xfrm>
            <a:off x="937018" y="1704869"/>
            <a:ext cx="791883" cy="523220"/>
          </a:xfrm>
          <a:prstGeom prst="rect">
            <a:avLst/>
          </a:prstGeom>
          <a:noFill/>
        </p:spPr>
        <p:txBody>
          <a:bodyPr wrap="none" rtlCol="0">
            <a:spAutoFit/>
          </a:bodyPr>
          <a:lstStyle/>
          <a:p>
            <a:pPr eaLnBrk="0" fontAlgn="base" hangingPunct="0">
              <a:spcBef>
                <a:spcPct val="0"/>
              </a:spcBef>
              <a:spcAft>
                <a:spcPct val="0"/>
              </a:spcAft>
            </a:pPr>
            <a:r>
              <a:rPr lang="en-US" altLang="zh-CN" sz="2800" spc="-100" dirty="0">
                <a:solidFill>
                  <a:srgbClr val="C00000"/>
                </a:solidFill>
                <a:latin typeface="Calibri" panose="020F0502020204030204" charset="0"/>
                <a:ea typeface="宋体" panose="02010600030101010101" pitchFamily="2" charset="-122"/>
              </a:rPr>
              <a:t>took</a:t>
            </a:r>
            <a:endParaRPr lang="zh-CN" altLang="en-US" sz="2800" spc="-100" dirty="0">
              <a:solidFill>
                <a:srgbClr val="C00000"/>
              </a:solidFill>
              <a:latin typeface="Calibri" panose="020F0502020204030204" charset="0"/>
              <a:ea typeface="宋体" panose="02010600030101010101" pitchFamily="2" charset="-122"/>
            </a:endParaRPr>
          </a:p>
        </p:txBody>
      </p:sp>
      <p:sp>
        <p:nvSpPr>
          <p:cNvPr id="12" name="文本框 11"/>
          <p:cNvSpPr txBox="1"/>
          <p:nvPr/>
        </p:nvSpPr>
        <p:spPr>
          <a:xfrm>
            <a:off x="1407206" y="2128710"/>
            <a:ext cx="687432" cy="523220"/>
          </a:xfrm>
          <a:prstGeom prst="rect">
            <a:avLst/>
          </a:prstGeom>
          <a:noFill/>
        </p:spPr>
        <p:txBody>
          <a:bodyPr wrap="none" rtlCol="0">
            <a:spAutoFit/>
          </a:bodyPr>
          <a:lstStyle/>
          <a:p>
            <a:pPr eaLnBrk="0" fontAlgn="base" hangingPunct="0">
              <a:spcBef>
                <a:spcPct val="0"/>
              </a:spcBef>
              <a:spcAft>
                <a:spcPct val="0"/>
              </a:spcAft>
            </a:pPr>
            <a:r>
              <a:rPr lang="en-US" altLang="zh-CN" sz="2800" spc="-100" dirty="0">
                <a:solidFill>
                  <a:srgbClr val="C00000"/>
                </a:solidFill>
                <a:latin typeface="Calibri" panose="020F0502020204030204" charset="0"/>
                <a:ea typeface="宋体" panose="02010600030101010101" pitchFamily="2" charset="-122"/>
              </a:rPr>
              <a:t>first</a:t>
            </a:r>
            <a:endParaRPr lang="zh-CN" altLang="en-US" sz="2800" spc="-100" dirty="0">
              <a:solidFill>
                <a:srgbClr val="C00000"/>
              </a:solidFill>
              <a:latin typeface="Calibri" panose="020F0502020204030204" charset="0"/>
              <a:ea typeface="宋体" panose="02010600030101010101" pitchFamily="2" charset="-122"/>
            </a:endParaRPr>
          </a:p>
        </p:txBody>
      </p:sp>
      <p:sp>
        <p:nvSpPr>
          <p:cNvPr id="13" name="文本框 12"/>
          <p:cNvSpPr txBox="1"/>
          <p:nvPr/>
        </p:nvSpPr>
        <p:spPr>
          <a:xfrm>
            <a:off x="9996336" y="2150954"/>
            <a:ext cx="863378" cy="523220"/>
          </a:xfrm>
          <a:prstGeom prst="rect">
            <a:avLst/>
          </a:prstGeom>
          <a:noFill/>
        </p:spPr>
        <p:txBody>
          <a:bodyPr wrap="none" rtlCol="0">
            <a:spAutoFit/>
          </a:bodyPr>
          <a:lstStyle/>
          <a:p>
            <a:pPr eaLnBrk="0" fontAlgn="base" hangingPunct="0">
              <a:spcBef>
                <a:spcPct val="0"/>
              </a:spcBef>
              <a:spcAft>
                <a:spcPct val="0"/>
              </a:spcAft>
            </a:pPr>
            <a:r>
              <a:rPr lang="en-US" altLang="zh-CN" sz="2800" spc="-100" dirty="0">
                <a:solidFill>
                  <a:srgbClr val="C00000"/>
                </a:solidFill>
                <a:latin typeface="Calibri" panose="020F0502020204030204" charset="0"/>
                <a:ea typeface="宋体" panose="02010600030101010101" pitchFamily="2" charset="-122"/>
              </a:rPr>
              <a:t>want</a:t>
            </a:r>
            <a:endParaRPr lang="zh-CN" altLang="en-US" sz="2800" spc="-100" dirty="0">
              <a:solidFill>
                <a:srgbClr val="C00000"/>
              </a:solidFill>
              <a:latin typeface="Calibri" panose="020F0502020204030204" charset="0"/>
              <a:ea typeface="宋体" panose="02010600030101010101" pitchFamily="2" charset="-122"/>
            </a:endParaRPr>
          </a:p>
        </p:txBody>
      </p:sp>
      <p:sp>
        <p:nvSpPr>
          <p:cNvPr id="15" name="文本框 14"/>
          <p:cNvSpPr txBox="1"/>
          <p:nvPr/>
        </p:nvSpPr>
        <p:spPr>
          <a:xfrm>
            <a:off x="637322" y="3046983"/>
            <a:ext cx="1050224" cy="523220"/>
          </a:xfrm>
          <a:prstGeom prst="rect">
            <a:avLst/>
          </a:prstGeom>
          <a:noFill/>
        </p:spPr>
        <p:txBody>
          <a:bodyPr wrap="none" rtlCol="0">
            <a:spAutoFit/>
          </a:bodyPr>
          <a:lstStyle/>
          <a:p>
            <a:pPr eaLnBrk="0" fontAlgn="base" hangingPunct="0">
              <a:spcBef>
                <a:spcPct val="0"/>
              </a:spcBef>
              <a:spcAft>
                <a:spcPct val="0"/>
              </a:spcAft>
            </a:pPr>
            <a:r>
              <a:rPr lang="en-US" altLang="zh-CN" sz="2800" spc="-100" dirty="0">
                <a:solidFill>
                  <a:srgbClr val="C00000"/>
                </a:solidFill>
                <a:latin typeface="Calibri" panose="020F0502020204030204" charset="0"/>
                <a:ea typeface="宋体" panose="02010600030101010101" pitchFamily="2" charset="-122"/>
              </a:rPr>
              <a:t>At first</a:t>
            </a:r>
            <a:endParaRPr lang="zh-CN" altLang="en-US" sz="2800" spc="-100" dirty="0">
              <a:solidFill>
                <a:srgbClr val="C00000"/>
              </a:solidFill>
              <a:latin typeface="Calibri" panose="020F0502020204030204" charset="0"/>
              <a:ea typeface="宋体" panose="02010600030101010101" pitchFamily="2" charset="-122"/>
            </a:endParaRPr>
          </a:p>
        </p:txBody>
      </p:sp>
      <p:sp>
        <p:nvSpPr>
          <p:cNvPr id="16" name="文本框 15"/>
          <p:cNvSpPr txBox="1"/>
          <p:nvPr/>
        </p:nvSpPr>
        <p:spPr>
          <a:xfrm>
            <a:off x="5976257" y="3954780"/>
            <a:ext cx="975588" cy="523220"/>
          </a:xfrm>
          <a:prstGeom prst="rect">
            <a:avLst/>
          </a:prstGeom>
          <a:noFill/>
        </p:spPr>
        <p:txBody>
          <a:bodyPr wrap="none" rtlCol="0">
            <a:spAutoFit/>
          </a:bodyPr>
          <a:lstStyle/>
          <a:p>
            <a:pPr eaLnBrk="0" fontAlgn="base" hangingPunct="0">
              <a:spcBef>
                <a:spcPct val="0"/>
              </a:spcBef>
              <a:spcAft>
                <a:spcPct val="0"/>
              </a:spcAft>
            </a:pPr>
            <a:r>
              <a:rPr lang="en-US" altLang="zh-CN" sz="2800" spc="-100" dirty="0">
                <a:solidFill>
                  <a:srgbClr val="C00000"/>
                </a:solidFill>
                <a:latin typeface="Calibri" panose="020F0502020204030204" charset="0"/>
                <a:ea typeface="宋体" panose="02010600030101010101" pitchFamily="2" charset="-122"/>
              </a:rPr>
              <a:t>at last</a:t>
            </a:r>
            <a:endParaRPr lang="zh-CN" altLang="en-US" sz="2800" spc="-100" dirty="0">
              <a:solidFill>
                <a:srgbClr val="C00000"/>
              </a:solidFill>
              <a:latin typeface="Calibri" panose="020F0502020204030204" charset="0"/>
              <a:ea typeface="宋体" panose="02010600030101010101" pitchFamily="2" charset="-122"/>
            </a:endParaRPr>
          </a:p>
        </p:txBody>
      </p:sp>
      <p:sp>
        <p:nvSpPr>
          <p:cNvPr id="17" name="文本框 16"/>
          <p:cNvSpPr txBox="1"/>
          <p:nvPr/>
        </p:nvSpPr>
        <p:spPr>
          <a:xfrm>
            <a:off x="7937479" y="4478000"/>
            <a:ext cx="1502591" cy="523220"/>
          </a:xfrm>
          <a:prstGeom prst="rect">
            <a:avLst/>
          </a:prstGeom>
          <a:noFill/>
        </p:spPr>
        <p:txBody>
          <a:bodyPr wrap="none" rtlCol="0">
            <a:spAutoFit/>
          </a:bodyPr>
          <a:lstStyle/>
          <a:p>
            <a:pPr eaLnBrk="0" fontAlgn="base" hangingPunct="0">
              <a:spcBef>
                <a:spcPct val="0"/>
              </a:spcBef>
              <a:spcAft>
                <a:spcPct val="0"/>
              </a:spcAft>
            </a:pPr>
            <a:r>
              <a:rPr lang="en-US" altLang="zh-CN" sz="2800" spc="-100" dirty="0">
                <a:solidFill>
                  <a:srgbClr val="C00000"/>
                </a:solidFill>
                <a:latin typeface="Calibri" panose="020F0502020204030204" charset="0"/>
                <a:ea typeface="宋体" panose="02010600030101010101" pitchFamily="2" charset="-122"/>
              </a:rPr>
              <a:t>meadows</a:t>
            </a:r>
            <a:endParaRPr lang="zh-CN" altLang="en-US" sz="2800" spc="-100" dirty="0">
              <a:solidFill>
                <a:srgbClr val="C00000"/>
              </a:solidFill>
              <a:latin typeface="Calibri" panose="020F0502020204030204" charset="0"/>
              <a:ea typeface="宋体" panose="02010600030101010101" pitchFamily="2" charset="-122"/>
            </a:endParaRPr>
          </a:p>
        </p:txBody>
      </p:sp>
      <p:sp>
        <p:nvSpPr>
          <p:cNvPr id="18" name="文本框 17"/>
          <p:cNvSpPr txBox="1"/>
          <p:nvPr/>
        </p:nvSpPr>
        <p:spPr>
          <a:xfrm>
            <a:off x="7612510" y="4926137"/>
            <a:ext cx="1056700" cy="523220"/>
          </a:xfrm>
          <a:prstGeom prst="rect">
            <a:avLst/>
          </a:prstGeom>
          <a:noFill/>
        </p:spPr>
        <p:txBody>
          <a:bodyPr wrap="none" rtlCol="0">
            <a:spAutoFit/>
          </a:bodyPr>
          <a:lstStyle/>
          <a:p>
            <a:pPr eaLnBrk="0" fontAlgn="base" hangingPunct="0">
              <a:spcBef>
                <a:spcPct val="0"/>
              </a:spcBef>
              <a:spcAft>
                <a:spcPct val="0"/>
              </a:spcAft>
            </a:pPr>
            <a:r>
              <a:rPr lang="en-US" altLang="zh-CN" sz="2800" spc="-100" dirty="0">
                <a:solidFill>
                  <a:srgbClr val="C00000"/>
                </a:solidFill>
                <a:latin typeface="Calibri" panose="020F0502020204030204" charset="0"/>
                <a:ea typeface="宋体" panose="02010600030101010101" pitchFamily="2" charset="-122"/>
              </a:rPr>
              <a:t>bloom</a:t>
            </a:r>
            <a:endParaRPr lang="zh-CN" altLang="en-US" sz="2800" spc="-100" dirty="0">
              <a:solidFill>
                <a:srgbClr val="C00000"/>
              </a:solidFill>
              <a:latin typeface="Calibri" panose="020F0502020204030204" charset="0"/>
              <a:ea typeface="宋体" panose="02010600030101010101" pitchFamily="2" charset="-122"/>
            </a:endParaRPr>
          </a:p>
        </p:txBody>
      </p:sp>
      <p:pic>
        <p:nvPicPr>
          <p:cNvPr id="19" name="图片 18" descr="1"/>
          <p:cNvPicPr>
            <a:picLocks noChangeAspect="1"/>
          </p:cNvPicPr>
          <p:nvPr/>
        </p:nvPicPr>
        <p:blipFill>
          <a:blip r:embed="rId4"/>
          <a:stretch>
            <a:fillRect/>
          </a:stretch>
        </p:blipFill>
        <p:spPr>
          <a:xfrm>
            <a:off x="10850378" y="6007442"/>
            <a:ext cx="1103630" cy="554990"/>
          </a:xfrm>
          <a:prstGeom prst="rect">
            <a:avLst/>
          </a:prstGeom>
        </p:spPr>
      </p:pic>
      <p:pic>
        <p:nvPicPr>
          <p:cNvPr id="21" name="图片 20">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rcRect t="18378" b="31548"/>
          <a:stretch>
            <a:fillRect/>
          </a:stretch>
        </p:blipFill>
        <p:spPr>
          <a:xfrm>
            <a:off x="10627995" y="160020"/>
            <a:ext cx="524510" cy="4273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dissolv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dissolv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dissolve">
                                      <p:cBhvr>
                                        <p:cTn id="4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5" grpId="0"/>
      <p:bldP spid="16" grpId="0"/>
      <p:bldP spid="17"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100" name="文本框 4"/>
          <p:cNvSpPr txBox="1">
            <a:spLocks noChangeArrowheads="1"/>
          </p:cNvSpPr>
          <p:nvPr/>
        </p:nvSpPr>
        <p:spPr bwMode="auto">
          <a:xfrm>
            <a:off x="184150" y="160338"/>
            <a:ext cx="2216150" cy="460375"/>
          </a:xfrm>
          <a:prstGeom prst="rect">
            <a:avLst/>
          </a:prstGeom>
          <a:noFill/>
          <a:ln w="9525">
            <a:noFill/>
            <a:miter lim="800000"/>
          </a:ln>
          <a:effectLst>
            <a:outerShdw blurRad="50800" dist="38100" dir="5400000" algn="t" rotWithShape="0">
              <a:prstClr val="black">
                <a:alpha val="40000"/>
              </a:prstClr>
            </a:outerShdw>
          </a:effectLst>
        </p:spPr>
        <p:txBody>
          <a:bodyPr>
            <a:spAutoFit/>
          </a:bodyPr>
          <a:lstStyle/>
          <a:p>
            <a:pPr eaLnBrk="1" hangingPunct="1">
              <a:buFont typeface="Arial" panose="020B0604020202020204" pitchFamily="34" charset="0"/>
              <a:buNone/>
            </a:pPr>
            <a:r>
              <a:rPr lang="en-US" altLang="zh-CN" sz="2400" dirty="0">
                <a:solidFill>
                  <a:schemeClr val="bg1"/>
                </a:solidFill>
                <a:latin typeface="Arial Black" panose="020B0A04020102020204" pitchFamily="34" charset="0"/>
              </a:rPr>
              <a:t>Summary</a:t>
            </a:r>
            <a:endParaRPr lang="en-US" altLang="zh-CN" sz="2400" dirty="0">
              <a:solidFill>
                <a:schemeClr val="bg1"/>
              </a:solidFill>
              <a:latin typeface="Arial Black" panose="020B0A04020102020204" pitchFamily="34" charset="0"/>
            </a:endParaRPr>
          </a:p>
        </p:txBody>
      </p:sp>
      <p:pic>
        <p:nvPicPr>
          <p:cNvPr id="8" name="图片 7">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rcRect t="18378" b="31548"/>
          <a:stretch>
            <a:fillRect/>
          </a:stretch>
        </p:blipFill>
        <p:spPr>
          <a:xfrm>
            <a:off x="10627995" y="160020"/>
            <a:ext cx="524510" cy="427355"/>
          </a:xfrm>
          <a:prstGeom prst="rect">
            <a:avLst/>
          </a:prstGeom>
        </p:spPr>
      </p:pic>
      <p:pic>
        <p:nvPicPr>
          <p:cNvPr id="10" name="图片 9">
            <a:hlinkClick r:id="rId2" action="ppaction://hlinksldjump"/>
          </p:cNvPr>
          <p:cNvPicPr>
            <a:picLocks noChangeAspect="1"/>
          </p:cNvPicPr>
          <p:nvPr/>
        </p:nvPicPr>
        <p:blipFill>
          <a:blip r:embed="rId4">
            <a:extLst>
              <a:ext uri="{28A0092B-C50C-407E-A947-70E740481C1C}">
                <a14:useLocalDpi xmlns:a14="http://schemas.microsoft.com/office/drawing/2010/main" val="0"/>
              </a:ext>
            </a:extLst>
          </a:blip>
          <a:srcRect l="10347" t="37811" r="43034" b="24326"/>
          <a:stretch>
            <a:fillRect/>
          </a:stretch>
        </p:blipFill>
        <p:spPr>
          <a:xfrm>
            <a:off x="11264265" y="174625"/>
            <a:ext cx="503555" cy="454660"/>
          </a:xfrm>
          <a:prstGeom prst="rect">
            <a:avLst/>
          </a:prstGeom>
        </p:spPr>
      </p:pic>
      <p:pic>
        <p:nvPicPr>
          <p:cNvPr id="22" name="图片 21" descr="n1"/>
          <p:cNvPicPr>
            <a:picLocks noChangeAspect="1"/>
          </p:cNvPicPr>
          <p:nvPr/>
        </p:nvPicPr>
        <p:blipFill>
          <a:blip r:embed="rId5"/>
          <a:srcRect r="22274"/>
          <a:stretch>
            <a:fillRect/>
          </a:stretch>
        </p:blipFill>
        <p:spPr>
          <a:xfrm>
            <a:off x="975360" y="1492250"/>
            <a:ext cx="3280410" cy="2374265"/>
          </a:xfrm>
          <a:prstGeom prst="rect">
            <a:avLst/>
          </a:prstGeom>
        </p:spPr>
      </p:pic>
      <p:pic>
        <p:nvPicPr>
          <p:cNvPr id="23" name="图片 22" descr="n2"/>
          <p:cNvPicPr>
            <a:picLocks noChangeAspect="1"/>
          </p:cNvPicPr>
          <p:nvPr/>
        </p:nvPicPr>
        <p:blipFill>
          <a:blip r:embed="rId6"/>
          <a:srcRect l="8704" r="23105" b="5716"/>
          <a:stretch>
            <a:fillRect/>
          </a:stretch>
        </p:blipFill>
        <p:spPr>
          <a:xfrm>
            <a:off x="4499610" y="1492250"/>
            <a:ext cx="3152775" cy="2428875"/>
          </a:xfrm>
          <a:prstGeom prst="rect">
            <a:avLst/>
          </a:prstGeom>
        </p:spPr>
      </p:pic>
      <p:pic>
        <p:nvPicPr>
          <p:cNvPr id="24" name="图片 23" descr="n3"/>
          <p:cNvPicPr>
            <a:picLocks noChangeAspect="1"/>
          </p:cNvPicPr>
          <p:nvPr/>
        </p:nvPicPr>
        <p:blipFill>
          <a:blip r:embed="rId7"/>
          <a:srcRect r="16135"/>
          <a:stretch>
            <a:fillRect/>
          </a:stretch>
        </p:blipFill>
        <p:spPr>
          <a:xfrm>
            <a:off x="7896225" y="1492250"/>
            <a:ext cx="3480435" cy="2418080"/>
          </a:xfrm>
          <a:prstGeom prst="rect">
            <a:avLst/>
          </a:prstGeom>
        </p:spPr>
      </p:pic>
      <p:sp>
        <p:nvSpPr>
          <p:cNvPr id="46" name="内容占位符 2"/>
          <p:cNvSpPr>
            <a:spLocks noGrp="1"/>
          </p:cNvSpPr>
          <p:nvPr/>
        </p:nvSpPr>
        <p:spPr>
          <a:xfrm>
            <a:off x="819785" y="881380"/>
            <a:ext cx="10444480" cy="660400"/>
          </a:xfrm>
          <a:prstGeom prst="rect">
            <a:avLst/>
          </a:prstGeom>
          <a:noFill/>
          <a:ln w="9525">
            <a:noFill/>
            <a:miter lim="800000"/>
          </a:ln>
        </p:spPr>
        <p:txBody>
          <a:bodyPr vert="horz" wrap="square" lIns="91440" tIns="45720" rIns="91440" bIns="45720" numCol="1" anchor="t" anchorCtr="0" compatLnSpc="1"/>
          <a:lstStyle>
            <a:lvl1pPr marL="228600" indent="-22733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733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733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733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733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52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8470" lvl="1" indent="0" eaLnBrk="1" hangingPunct="1">
              <a:buNone/>
              <a:defRPr/>
            </a:pPr>
            <a:r>
              <a:rPr lang="en-US" altLang="zh-CN" sz="3200" b="1" dirty="0" smtClean="0">
                <a:solidFill>
                  <a:schemeClr val="accent1">
                    <a:lumMod val="50000"/>
                  </a:schemeClr>
                </a:solidFill>
                <a:latin typeface="Calibri" panose="020F0502020204030204"/>
                <a:ea typeface="宋体" panose="02010600030101010101" pitchFamily="2" charset="-122"/>
              </a:rPr>
              <a:t>Retell the story and talk about the theme of the story.</a:t>
            </a:r>
            <a:endParaRPr lang="en-US" altLang="zh-CN" dirty="0">
              <a:latin typeface="Calibri" panose="020F0502020204030204" charset="0"/>
              <a:ea typeface="宋体" panose="02010600030101010101" pitchFamily="2" charset="-122"/>
            </a:endParaRPr>
          </a:p>
          <a:p>
            <a:pPr marL="915670" lvl="2" indent="0" eaLnBrk="1" hangingPunct="1">
              <a:buNone/>
              <a:defRPr/>
            </a:pPr>
            <a:endParaRPr lang="zh-CN" altLang="en-US" dirty="0">
              <a:latin typeface="Calibri" panose="020F0502020204030204" charset="0"/>
              <a:ea typeface="宋体" panose="02010600030101010101" pitchFamily="2" charset="-122"/>
            </a:endParaRPr>
          </a:p>
        </p:txBody>
      </p:sp>
      <p:sp>
        <p:nvSpPr>
          <p:cNvPr id="26" name="文本框 25"/>
          <p:cNvSpPr txBox="1"/>
          <p:nvPr/>
        </p:nvSpPr>
        <p:spPr>
          <a:xfrm>
            <a:off x="1045210" y="4304665"/>
            <a:ext cx="10401300" cy="1512570"/>
          </a:xfrm>
          <a:prstGeom prst="rect">
            <a:avLst/>
          </a:prstGeom>
        </p:spPr>
        <p:txBody>
          <a:bodyPr wrap="square">
            <a:spAutoFit/>
          </a:bodyPr>
          <a:p>
            <a:pPr marL="457200" indent="-457200">
              <a:lnSpc>
                <a:spcPct val="110000"/>
              </a:lnSpc>
              <a:buClr>
                <a:srgbClr val="4472C4"/>
              </a:buClr>
              <a:buSzPct val="80000"/>
              <a:buFont typeface="Wingdings" panose="05000000000000000000" charset="0"/>
              <a:buChar char="Ø"/>
            </a:pPr>
            <a:r>
              <a:rPr lang="en-US" altLang="zh-CN" sz="2800" b="1" i="0">
                <a:solidFill>
                  <a:schemeClr val="tx2"/>
                </a:solidFill>
                <a:latin typeface="Times New Roman" panose="02020603050405020304" charset="0"/>
                <a:ea typeface="quote-cjk-patch"/>
                <a:cs typeface="Times New Roman" panose="02020603050405020304" charset="0"/>
              </a:rPr>
              <a:t>Satire(</a:t>
            </a:r>
            <a:r>
              <a:rPr lang="zh-CN" altLang="en-US" sz="2400" b="1" i="0">
                <a:solidFill>
                  <a:schemeClr val="tx2"/>
                </a:solidFill>
                <a:latin typeface="楷体" panose="02010609060101010101" charset="-122"/>
                <a:ea typeface="楷体" panose="02010609060101010101" charset="-122"/>
                <a:cs typeface="Times New Roman" panose="02020603050405020304" charset="0"/>
              </a:rPr>
              <a:t>讽刺</a:t>
            </a:r>
            <a:r>
              <a:rPr lang="en-US" altLang="zh-CN" sz="2800" b="1" i="0">
                <a:solidFill>
                  <a:schemeClr val="tx2"/>
                </a:solidFill>
                <a:latin typeface="Times New Roman" panose="02020603050405020304" charset="0"/>
                <a:ea typeface="quote-cjk-patch"/>
                <a:cs typeface="Times New Roman" panose="02020603050405020304" charset="0"/>
              </a:rPr>
              <a:t>) on the materialistic and rationalistic view on love.</a:t>
            </a:r>
            <a:endParaRPr lang="en-US" altLang="zh-CN" sz="2800" b="1" i="0">
              <a:solidFill>
                <a:schemeClr val="tx2"/>
              </a:solidFill>
              <a:latin typeface="Times New Roman" panose="02020603050405020304" charset="0"/>
              <a:ea typeface="quote-cjk-patch"/>
              <a:cs typeface="Times New Roman" panose="02020603050405020304" charset="0"/>
            </a:endParaRPr>
          </a:p>
          <a:p>
            <a:pPr marL="457200" indent="-457200">
              <a:lnSpc>
                <a:spcPct val="110000"/>
              </a:lnSpc>
              <a:buClr>
                <a:srgbClr val="4472C4"/>
              </a:buClr>
              <a:buSzPct val="80000"/>
              <a:buFont typeface="Wingdings" panose="05000000000000000000" charset="0"/>
              <a:buChar char="Ø"/>
            </a:pPr>
            <a:r>
              <a:rPr lang="en-US" altLang="zh-CN" sz="2800" b="1" i="0">
                <a:solidFill>
                  <a:schemeClr val="tx2"/>
                </a:solidFill>
                <a:latin typeface="Times New Roman" panose="02020603050405020304" charset="0"/>
                <a:ea typeface="quote-cjk-patch"/>
                <a:cs typeface="Times New Roman" panose="02020603050405020304" charset="0"/>
              </a:rPr>
              <a:t>Conflict between cynical, practical values and idealistic love. </a:t>
            </a:r>
            <a:endParaRPr lang="en-US" altLang="zh-CN" sz="2800" b="1" i="0">
              <a:solidFill>
                <a:schemeClr val="tx2"/>
              </a:solidFill>
              <a:latin typeface="Times New Roman" panose="02020603050405020304" charset="0"/>
              <a:ea typeface="quote-cjk-patch"/>
              <a:cs typeface="Times New Roman" panose="02020603050405020304" charset="0"/>
            </a:endParaRPr>
          </a:p>
          <a:p>
            <a:pPr marL="457200" indent="-457200">
              <a:lnSpc>
                <a:spcPct val="110000"/>
              </a:lnSpc>
              <a:buClr>
                <a:srgbClr val="4472C4"/>
              </a:buClr>
              <a:buSzPct val="80000"/>
              <a:buFont typeface="Wingdings" panose="05000000000000000000" charset="0"/>
              <a:buChar char="Ø"/>
            </a:pPr>
            <a:r>
              <a:rPr lang="en-US" altLang="zh-CN" sz="2800" b="1" i="0">
                <a:solidFill>
                  <a:schemeClr val="tx2"/>
                </a:solidFill>
                <a:latin typeface="Times New Roman" panose="02020603050405020304" charset="0"/>
                <a:ea typeface="quote-cjk-patch"/>
                <a:cs typeface="Times New Roman" panose="02020603050405020304" charset="0"/>
              </a:rPr>
              <a:t>The author’s art is ultimately unappreciated by a shallow world.</a:t>
            </a:r>
            <a:endParaRPr lang="en-US" altLang="zh-CN" sz="2800" b="1" i="0">
              <a:solidFill>
                <a:schemeClr val="tx2"/>
              </a:solidFill>
              <a:latin typeface="Times New Roman" panose="02020603050405020304" charset="0"/>
              <a:ea typeface="quote-cjk-patch"/>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checkerboard(across)">
                                      <p:cBhvr>
                                        <p:cTn id="7" dur="500"/>
                                        <p:tgtEl>
                                          <p:spTgt spid="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6">
                                            <p:txEl>
                                              <p:pRg st="1" end="1"/>
                                            </p:txEl>
                                          </p:spTgt>
                                        </p:tgtEl>
                                        <p:attrNameLst>
                                          <p:attrName>style.visibility</p:attrName>
                                        </p:attrNameLst>
                                      </p:cBhvr>
                                      <p:to>
                                        <p:strVal val="visible"/>
                                      </p:to>
                                    </p:set>
                                    <p:animEffect transition="in" filter="checkerboard(across)">
                                      <p:cBhvr>
                                        <p:cTn id="12" dur="500"/>
                                        <p:tgtEl>
                                          <p:spTgt spid="2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6">
                                            <p:txEl>
                                              <p:pRg st="2" end="2"/>
                                            </p:txEl>
                                          </p:spTgt>
                                        </p:tgtEl>
                                        <p:attrNameLst>
                                          <p:attrName>style.visibility</p:attrName>
                                        </p:attrNameLst>
                                      </p:cBhvr>
                                      <p:to>
                                        <p:strVal val="visible"/>
                                      </p:to>
                                    </p:set>
                                    <p:animEffect transition="in" filter="checkerboard(across)">
                                      <p:cBhvr>
                                        <p:cTn id="17" dur="500"/>
                                        <p:tgtEl>
                                          <p:spTgt spid="2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100" name="文本框 4"/>
          <p:cNvSpPr txBox="1">
            <a:spLocks noChangeArrowheads="1"/>
          </p:cNvSpPr>
          <p:nvPr/>
        </p:nvSpPr>
        <p:spPr bwMode="auto">
          <a:xfrm>
            <a:off x="184150" y="160338"/>
            <a:ext cx="7029450" cy="461665"/>
          </a:xfrm>
          <a:prstGeom prst="rect">
            <a:avLst/>
          </a:prstGeom>
          <a:noFill/>
          <a:ln w="9525">
            <a:noFill/>
            <a:miter lim="800000"/>
          </a:ln>
          <a:effectLst>
            <a:outerShdw blurRad="50800" dist="38100" dir="5400000" algn="t" rotWithShape="0">
              <a:prstClr val="black">
                <a:alpha val="40000"/>
              </a:prstClr>
            </a:outerShdw>
          </a:effectLst>
        </p:spPr>
        <p:txBody>
          <a:bodyPr wrap="square">
            <a:spAutoFit/>
          </a:bodyPr>
          <a:lstStyle/>
          <a:p>
            <a:r>
              <a:rPr lang="en-US" altLang="zh-CN" sz="2400" dirty="0">
                <a:solidFill>
                  <a:schemeClr val="bg1"/>
                </a:solidFill>
                <a:latin typeface="Arial Black" panose="020B0A04020102020204" pitchFamily="34" charset="0"/>
              </a:rPr>
              <a:t>Exercises · Language Exercises</a:t>
            </a:r>
            <a:endParaRPr lang="en-US" altLang="zh-CN" sz="2400" dirty="0">
              <a:solidFill>
                <a:schemeClr val="bg1"/>
              </a:solidFill>
              <a:latin typeface="Arial Black" panose="020B0A04020102020204" pitchFamily="34" charset="0"/>
            </a:endParaRPr>
          </a:p>
        </p:txBody>
      </p:sp>
      <p:pic>
        <p:nvPicPr>
          <p:cNvPr id="44" name="图片 43">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rcRect l="10347" t="37811" r="43034" b="24326"/>
          <a:stretch>
            <a:fillRect/>
          </a:stretch>
        </p:blipFill>
        <p:spPr>
          <a:xfrm>
            <a:off x="11264265" y="174625"/>
            <a:ext cx="503555" cy="454660"/>
          </a:xfrm>
          <a:prstGeom prst="rect">
            <a:avLst/>
          </a:prstGeom>
        </p:spPr>
      </p:pic>
      <p:sp>
        <p:nvSpPr>
          <p:cNvPr id="46" name="内容占位符 2"/>
          <p:cNvSpPr>
            <a:spLocks noGrp="1"/>
          </p:cNvSpPr>
          <p:nvPr/>
        </p:nvSpPr>
        <p:spPr>
          <a:xfrm>
            <a:off x="244475" y="881380"/>
            <a:ext cx="11683822" cy="5629275"/>
          </a:xfrm>
          <a:prstGeom prst="rect">
            <a:avLst/>
          </a:prstGeom>
          <a:noFill/>
          <a:ln w="9525">
            <a:noFill/>
            <a:miter lim="800000"/>
          </a:ln>
        </p:spPr>
        <p:txBody>
          <a:bodyPr vert="horz" wrap="square" lIns="91440" tIns="45720" rIns="91440" bIns="45720" numCol="1" anchor="t" anchorCtr="0" compatLnSpc="1"/>
          <a:lstStyle>
            <a:lvl1pPr marL="228600" indent="-22733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733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733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733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733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52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6700" lvl="0" indent="-266700" algn="just">
              <a:buNone/>
              <a:defRPr/>
            </a:pPr>
            <a:r>
              <a:rPr lang="en-US" altLang="zh-CN" b="1" dirty="0">
                <a:solidFill>
                  <a:prstClr val="black"/>
                </a:solidFill>
                <a:latin typeface="Calibri" panose="020F0502020204030204"/>
                <a:ea typeface="宋体" panose="02010600030101010101" pitchFamily="2" charset="-122"/>
              </a:rPr>
              <a:t>4. Fill in the blanks with the correct form of the appropriate words or phrases in the brackets. Note that more than one of them may be appropriate</a:t>
            </a:r>
            <a:endParaRPr lang="en-US" altLang="zh-CN" dirty="0">
              <a:solidFill>
                <a:prstClr val="black"/>
              </a:solidFill>
              <a:latin typeface="Calibri" panose="020F0502020204030204"/>
              <a:ea typeface="宋体" panose="02010600030101010101" pitchFamily="2" charset="-122"/>
            </a:endParaRPr>
          </a:p>
          <a:p>
            <a:pPr marL="266700" indent="-266700" algn="just">
              <a:lnSpc>
                <a:spcPct val="100000"/>
              </a:lnSpc>
              <a:spcBef>
                <a:spcPts val="500"/>
              </a:spcBef>
              <a:buNone/>
              <a:defRPr/>
            </a:pPr>
            <a:r>
              <a:rPr lang="en-US" altLang="zh-CN" dirty="0">
                <a:solidFill>
                  <a:prstClr val="black"/>
                </a:solidFill>
                <a:latin typeface="Calibri" panose="020F0502020204030204"/>
                <a:ea typeface="宋体" panose="02010600030101010101" pitchFamily="2" charset="-122"/>
              </a:rPr>
              <a:t>8. He</a:t>
            </a:r>
            <a:r>
              <a:rPr lang="en-US" altLang="zh-CN" spc="-100" dirty="0">
                <a:solidFill>
                  <a:schemeClr val="tx1">
                    <a:lumMod val="95000"/>
                    <a:lumOff val="5000"/>
                  </a:schemeClr>
                </a:solidFill>
                <a:latin typeface="Calibri" panose="020F0502020204030204"/>
                <a:ea typeface="宋体" panose="02010600030101010101" pitchFamily="2" charset="-122"/>
              </a:rPr>
              <a:t> ______</a:t>
            </a:r>
            <a:r>
              <a:rPr lang="zh-CN" altLang="en-US" spc="-100" dirty="0">
                <a:solidFill>
                  <a:prstClr val="black"/>
                </a:solidFill>
                <a:latin typeface="Calibri" panose="020F0502020204030204"/>
                <a:ea typeface="宋体" panose="02010600030101010101" pitchFamily="2" charset="-122"/>
              </a:rPr>
              <a:t> </a:t>
            </a:r>
            <a:r>
              <a:rPr lang="en-US" altLang="zh-CN" dirty="0">
                <a:solidFill>
                  <a:schemeClr val="accent2">
                    <a:lumMod val="75000"/>
                  </a:schemeClr>
                </a:solidFill>
                <a:latin typeface="Calibri" panose="020F0502020204030204"/>
                <a:ea typeface="宋体" panose="02010600030101010101" pitchFamily="2" charset="-122"/>
              </a:rPr>
              <a:t>(spend; cost; take) </a:t>
            </a:r>
            <a:r>
              <a:rPr lang="en-US" altLang="zh-CN" dirty="0">
                <a:solidFill>
                  <a:prstClr val="black"/>
                </a:solidFill>
                <a:latin typeface="Calibri" panose="020F0502020204030204"/>
                <a:ea typeface="宋体" panose="02010600030101010101" pitchFamily="2" charset="-122"/>
              </a:rPr>
              <a:t>quite some time looking for the right kind of</a:t>
            </a:r>
            <a:r>
              <a:rPr lang="zh-CN" altLang="en-US" dirty="0">
                <a:solidFill>
                  <a:prstClr val="black"/>
                </a:solidFill>
                <a:latin typeface="Calibri" panose="020F0502020204030204"/>
                <a:ea typeface="宋体" panose="02010600030101010101" pitchFamily="2" charset="-122"/>
              </a:rPr>
              <a:t> </a:t>
            </a:r>
            <a:r>
              <a:rPr lang="en-US" altLang="zh-CN" spc="-100" dirty="0">
                <a:solidFill>
                  <a:schemeClr val="tx1">
                    <a:lumMod val="95000"/>
                    <a:lumOff val="5000"/>
                  </a:schemeClr>
                </a:solidFill>
                <a:latin typeface="Calibri" panose="020F0502020204030204"/>
                <a:ea typeface="宋体" panose="02010600030101010101" pitchFamily="2" charset="-122"/>
              </a:rPr>
              <a:t>_______</a:t>
            </a:r>
            <a:r>
              <a:rPr lang="zh-CN" altLang="en-US" spc="-100" dirty="0">
                <a:solidFill>
                  <a:prstClr val="black"/>
                </a:solidFill>
                <a:latin typeface="Calibri" panose="020F0502020204030204"/>
                <a:ea typeface="宋体" panose="02010600030101010101" pitchFamily="2" charset="-122"/>
              </a:rPr>
              <a:t> </a:t>
            </a:r>
            <a:r>
              <a:rPr lang="en-US" altLang="zh-CN" dirty="0">
                <a:solidFill>
                  <a:schemeClr val="accent2">
                    <a:lumMod val="75000"/>
                  </a:schemeClr>
                </a:solidFill>
                <a:latin typeface="Calibri" panose="020F0502020204030204"/>
                <a:ea typeface="宋体" panose="02010600030101010101" pitchFamily="2" charset="-122"/>
              </a:rPr>
              <a:t>(blossom; bloom; flower) </a:t>
            </a:r>
            <a:r>
              <a:rPr lang="en-US" altLang="zh-CN" dirty="0">
                <a:solidFill>
                  <a:prstClr val="black"/>
                </a:solidFill>
                <a:latin typeface="Calibri" panose="020F0502020204030204"/>
                <a:ea typeface="宋体" panose="02010600030101010101" pitchFamily="2" charset="-122"/>
              </a:rPr>
              <a:t>for his mother's birthday.</a:t>
            </a:r>
            <a:endParaRPr lang="en-US" altLang="zh-CN" dirty="0">
              <a:solidFill>
                <a:prstClr val="black"/>
              </a:solidFill>
              <a:latin typeface="Calibri" panose="020F0502020204030204"/>
              <a:ea typeface="宋体" panose="02010600030101010101" pitchFamily="2" charset="-122"/>
            </a:endParaRPr>
          </a:p>
          <a:p>
            <a:pPr marL="266700" indent="-266700" algn="just">
              <a:lnSpc>
                <a:spcPct val="100000"/>
              </a:lnSpc>
              <a:spcBef>
                <a:spcPts val="500"/>
              </a:spcBef>
              <a:buNone/>
              <a:defRPr/>
            </a:pPr>
            <a:r>
              <a:rPr lang="en-US" altLang="zh-CN" dirty="0">
                <a:solidFill>
                  <a:prstClr val="black"/>
                </a:solidFill>
                <a:latin typeface="Calibri" panose="020F0502020204030204"/>
                <a:ea typeface="宋体" panose="02010600030101010101" pitchFamily="2" charset="-122"/>
              </a:rPr>
              <a:t>9. I bought these shoes</a:t>
            </a:r>
            <a:r>
              <a:rPr lang="zh-CN" altLang="en-US" dirty="0">
                <a:solidFill>
                  <a:prstClr val="black"/>
                </a:solidFill>
                <a:latin typeface="Calibri" panose="020F0502020204030204"/>
                <a:ea typeface="宋体" panose="02010600030101010101" pitchFamily="2" charset="-122"/>
              </a:rPr>
              <a:t> </a:t>
            </a:r>
            <a:r>
              <a:rPr lang="en-US" altLang="zh-CN" spc="-100" dirty="0">
                <a:solidFill>
                  <a:schemeClr val="tx1">
                    <a:lumMod val="95000"/>
                    <a:lumOff val="5000"/>
                  </a:schemeClr>
                </a:solidFill>
                <a:latin typeface="Calibri" panose="020F0502020204030204"/>
                <a:ea typeface="宋体" panose="02010600030101010101" pitchFamily="2" charset="-122"/>
              </a:rPr>
              <a:t>_____________</a:t>
            </a:r>
            <a:r>
              <a:rPr lang="zh-CN" altLang="en-US" spc="-100" dirty="0">
                <a:solidFill>
                  <a:prstClr val="black"/>
                </a:solidFill>
                <a:latin typeface="Calibri" panose="020F0502020204030204"/>
                <a:ea typeface="宋体" panose="02010600030101010101" pitchFamily="2" charset="-122"/>
              </a:rPr>
              <a:t> </a:t>
            </a:r>
            <a:r>
              <a:rPr lang="en-US" altLang="zh-CN" dirty="0">
                <a:solidFill>
                  <a:schemeClr val="accent2">
                    <a:lumMod val="75000"/>
                  </a:schemeClr>
                </a:solidFill>
                <a:latin typeface="Calibri" panose="020F0502020204030204"/>
                <a:ea typeface="宋体" panose="02010600030101010101" pitchFamily="2" charset="-122"/>
              </a:rPr>
              <a:t>(cheap; cheaply). </a:t>
            </a:r>
            <a:r>
              <a:rPr lang="en-US" altLang="zh-CN" dirty="0">
                <a:solidFill>
                  <a:prstClr val="black"/>
                </a:solidFill>
                <a:latin typeface="Calibri" panose="020F0502020204030204"/>
                <a:ea typeface="宋体" panose="02010600030101010101" pitchFamily="2" charset="-122"/>
              </a:rPr>
              <a:t>They only</a:t>
            </a:r>
            <a:r>
              <a:rPr lang="zh-CN" altLang="en-US" dirty="0">
                <a:solidFill>
                  <a:prstClr val="black"/>
                </a:solidFill>
                <a:latin typeface="Calibri" panose="020F0502020204030204"/>
                <a:ea typeface="宋体" panose="02010600030101010101" pitchFamily="2" charset="-122"/>
              </a:rPr>
              <a:t> </a:t>
            </a:r>
            <a:r>
              <a:rPr lang="en-US" altLang="zh-CN" spc="-100" dirty="0">
                <a:solidFill>
                  <a:schemeClr val="tx1">
                    <a:lumMod val="95000"/>
                    <a:lumOff val="5000"/>
                  </a:schemeClr>
                </a:solidFill>
                <a:latin typeface="Calibri" panose="020F0502020204030204"/>
                <a:ea typeface="宋体" panose="02010600030101010101" pitchFamily="2" charset="-122"/>
              </a:rPr>
              <a:t>______ </a:t>
            </a:r>
            <a:r>
              <a:rPr lang="en-US" altLang="zh-CN" dirty="0">
                <a:solidFill>
                  <a:schemeClr val="accent2">
                    <a:lumMod val="75000"/>
                  </a:schemeClr>
                </a:solidFill>
                <a:latin typeface="Calibri" panose="020F0502020204030204"/>
                <a:ea typeface="宋体" panose="02010600030101010101" pitchFamily="2" charset="-122"/>
              </a:rPr>
              <a:t>(cost;</a:t>
            </a:r>
            <a:r>
              <a:rPr lang="zh-CN" altLang="en-US" dirty="0">
                <a:solidFill>
                  <a:schemeClr val="accent2">
                    <a:lumMod val="75000"/>
                  </a:schemeClr>
                </a:solidFill>
                <a:latin typeface="Calibri" panose="020F0502020204030204"/>
                <a:ea typeface="宋体" panose="02010600030101010101" pitchFamily="2" charset="-122"/>
              </a:rPr>
              <a:t> </a:t>
            </a:r>
            <a:r>
              <a:rPr lang="en-US" altLang="zh-CN" dirty="0">
                <a:solidFill>
                  <a:schemeClr val="accent2">
                    <a:lumMod val="75000"/>
                  </a:schemeClr>
                </a:solidFill>
                <a:latin typeface="Calibri" panose="020F0502020204030204"/>
                <a:ea typeface="宋体" panose="02010600030101010101" pitchFamily="2" charset="-122"/>
              </a:rPr>
              <a:t>spend) </a:t>
            </a:r>
            <a:r>
              <a:rPr lang="en-US" altLang="zh-CN" dirty="0">
                <a:solidFill>
                  <a:prstClr val="black"/>
                </a:solidFill>
                <a:latin typeface="Calibri" panose="020F0502020204030204"/>
                <a:ea typeface="宋体" panose="02010600030101010101" pitchFamily="2" charset="-122"/>
              </a:rPr>
              <a:t>me three hundred yuan.</a:t>
            </a:r>
            <a:endParaRPr lang="en-US" altLang="zh-CN" dirty="0">
              <a:solidFill>
                <a:prstClr val="black"/>
              </a:solidFill>
              <a:latin typeface="Calibri" panose="020F0502020204030204"/>
              <a:ea typeface="宋体" panose="02010600030101010101" pitchFamily="2" charset="-122"/>
            </a:endParaRPr>
          </a:p>
          <a:p>
            <a:pPr marL="266700" indent="-266700" algn="just">
              <a:lnSpc>
                <a:spcPct val="100000"/>
              </a:lnSpc>
              <a:spcBef>
                <a:spcPts val="500"/>
              </a:spcBef>
              <a:buNone/>
              <a:defRPr/>
            </a:pPr>
            <a:r>
              <a:rPr lang="en-US" altLang="zh-CN" dirty="0">
                <a:solidFill>
                  <a:prstClr val="black"/>
                </a:solidFill>
                <a:latin typeface="Calibri" panose="020F0502020204030204"/>
                <a:ea typeface="宋体" panose="02010600030101010101" pitchFamily="2" charset="-122"/>
              </a:rPr>
              <a:t>10.  It is a truth universally acknowledged that a single man in possession of a large fortune</a:t>
            </a:r>
            <a:r>
              <a:rPr lang="zh-CN" altLang="en-US" dirty="0">
                <a:solidFill>
                  <a:prstClr val="black"/>
                </a:solidFill>
                <a:latin typeface="Calibri" panose="020F0502020204030204"/>
                <a:ea typeface="宋体" panose="02010600030101010101" pitchFamily="2" charset="-122"/>
              </a:rPr>
              <a:t> </a:t>
            </a:r>
            <a:r>
              <a:rPr lang="en-US" altLang="zh-CN" dirty="0">
                <a:solidFill>
                  <a:prstClr val="black"/>
                </a:solidFill>
                <a:latin typeface="Calibri" panose="020F0502020204030204"/>
                <a:ea typeface="宋体" panose="02010600030101010101" pitchFamily="2" charset="-122"/>
              </a:rPr>
              <a:t>must be</a:t>
            </a:r>
            <a:r>
              <a:rPr lang="zh-CN" altLang="en-US" dirty="0">
                <a:solidFill>
                  <a:prstClr val="black"/>
                </a:solidFill>
                <a:latin typeface="Calibri" panose="020F0502020204030204"/>
                <a:ea typeface="宋体" panose="02010600030101010101" pitchFamily="2" charset="-122"/>
              </a:rPr>
              <a:t> </a:t>
            </a:r>
            <a:r>
              <a:rPr lang="en-US" altLang="zh-CN" spc="-100" dirty="0">
                <a:solidFill>
                  <a:schemeClr val="tx1">
                    <a:lumMod val="95000"/>
                    <a:lumOff val="5000"/>
                  </a:schemeClr>
                </a:solidFill>
                <a:latin typeface="Calibri" panose="020F0502020204030204"/>
                <a:ea typeface="宋体" panose="02010600030101010101" pitchFamily="2" charset="-122"/>
              </a:rPr>
              <a:t>_________</a:t>
            </a:r>
            <a:r>
              <a:rPr lang="zh-CN" altLang="en-US" spc="-100" dirty="0">
                <a:solidFill>
                  <a:prstClr val="black"/>
                </a:solidFill>
                <a:latin typeface="Calibri" panose="020F0502020204030204"/>
                <a:ea typeface="宋体" panose="02010600030101010101" pitchFamily="2" charset="-122"/>
              </a:rPr>
              <a:t> </a:t>
            </a:r>
            <a:r>
              <a:rPr lang="en-US" altLang="zh-CN" dirty="0">
                <a:solidFill>
                  <a:schemeClr val="accent2">
                    <a:lumMod val="75000"/>
                  </a:schemeClr>
                </a:solidFill>
                <a:latin typeface="Calibri" panose="020F0502020204030204"/>
                <a:ea typeface="宋体" panose="02010600030101010101" pitchFamily="2" charset="-122"/>
              </a:rPr>
              <a:t>(for want of; in want of) </a:t>
            </a:r>
            <a:r>
              <a:rPr lang="en-US" altLang="zh-CN" dirty="0">
                <a:solidFill>
                  <a:prstClr val="black"/>
                </a:solidFill>
                <a:latin typeface="Calibri" panose="020F0502020204030204"/>
                <a:ea typeface="宋体" panose="02010600030101010101" pitchFamily="2" charset="-122"/>
              </a:rPr>
              <a:t>a wife.</a:t>
            </a:r>
            <a:endParaRPr lang="en-US" altLang="zh-CN" dirty="0">
              <a:solidFill>
                <a:prstClr val="black"/>
              </a:solidFill>
              <a:latin typeface="Calibri" panose="020F0502020204030204"/>
              <a:ea typeface="宋体" panose="02010600030101010101" pitchFamily="2" charset="-122"/>
            </a:endParaRPr>
          </a:p>
          <a:p>
            <a:pPr marL="781050" lvl="0" indent="-514350" algn="just">
              <a:spcBef>
                <a:spcPts val="500"/>
              </a:spcBef>
              <a:buAutoNum type="arabicPeriod"/>
              <a:defRPr/>
            </a:pPr>
            <a:endParaRPr lang="en-US" altLang="zh-CN" dirty="0">
              <a:solidFill>
                <a:prstClr val="black"/>
              </a:solidFill>
              <a:latin typeface="Calibri" panose="020F0502020204030204"/>
              <a:ea typeface="宋体" panose="02010600030101010101" pitchFamily="2" charset="-122"/>
            </a:endParaRPr>
          </a:p>
          <a:p>
            <a:pPr marL="536575" lvl="0" indent="-269875" algn="just">
              <a:spcBef>
                <a:spcPts val="500"/>
              </a:spcBef>
              <a:buNone/>
              <a:defRPr/>
            </a:pPr>
            <a:endParaRPr lang="en-US" altLang="zh-CN" dirty="0">
              <a:solidFill>
                <a:prstClr val="black"/>
              </a:solidFill>
              <a:latin typeface="Calibri" panose="020F0502020204030204"/>
              <a:ea typeface="宋体" panose="02010600030101010101" pitchFamily="2" charset="-122"/>
            </a:endParaRPr>
          </a:p>
        </p:txBody>
      </p:sp>
      <p:sp>
        <p:nvSpPr>
          <p:cNvPr id="14" name="文本框 13"/>
          <p:cNvSpPr txBox="1"/>
          <p:nvPr/>
        </p:nvSpPr>
        <p:spPr>
          <a:xfrm>
            <a:off x="1232223" y="1690967"/>
            <a:ext cx="934743" cy="523220"/>
          </a:xfrm>
          <a:prstGeom prst="rect">
            <a:avLst/>
          </a:prstGeom>
          <a:noFill/>
        </p:spPr>
        <p:txBody>
          <a:bodyPr wrap="none" rtlCol="0">
            <a:spAutoFit/>
          </a:bodyPr>
          <a:lstStyle/>
          <a:p>
            <a:pPr eaLnBrk="0" fontAlgn="base" hangingPunct="0">
              <a:spcBef>
                <a:spcPct val="0"/>
              </a:spcBef>
              <a:spcAft>
                <a:spcPct val="0"/>
              </a:spcAft>
            </a:pPr>
            <a:r>
              <a:rPr lang="en-US" altLang="zh-CN" sz="2800" spc="-100" dirty="0">
                <a:solidFill>
                  <a:srgbClr val="C00000"/>
                </a:solidFill>
                <a:latin typeface="Calibri" panose="020F0502020204030204" charset="0"/>
                <a:ea typeface="宋体" panose="02010600030101010101" pitchFamily="2" charset="-122"/>
              </a:rPr>
              <a:t>spent</a:t>
            </a:r>
            <a:endParaRPr lang="zh-CN" altLang="en-US" sz="2800" spc="-100" dirty="0">
              <a:solidFill>
                <a:srgbClr val="C00000"/>
              </a:solidFill>
              <a:latin typeface="Calibri" panose="020F0502020204030204" charset="0"/>
              <a:ea typeface="宋体" panose="02010600030101010101" pitchFamily="2" charset="-122"/>
            </a:endParaRPr>
          </a:p>
        </p:txBody>
      </p:sp>
      <p:sp>
        <p:nvSpPr>
          <p:cNvPr id="11" name="文本框 10"/>
          <p:cNvSpPr txBox="1"/>
          <p:nvPr/>
        </p:nvSpPr>
        <p:spPr>
          <a:xfrm>
            <a:off x="3772784" y="2616432"/>
            <a:ext cx="2154692" cy="523220"/>
          </a:xfrm>
          <a:prstGeom prst="rect">
            <a:avLst/>
          </a:prstGeom>
          <a:noFill/>
        </p:spPr>
        <p:txBody>
          <a:bodyPr wrap="none" rtlCol="0">
            <a:spAutoFit/>
          </a:bodyPr>
          <a:lstStyle/>
          <a:p>
            <a:pPr eaLnBrk="0" fontAlgn="base" hangingPunct="0">
              <a:spcBef>
                <a:spcPct val="0"/>
              </a:spcBef>
              <a:spcAft>
                <a:spcPct val="0"/>
              </a:spcAft>
            </a:pPr>
            <a:r>
              <a:rPr lang="en-US" altLang="zh-CN" sz="2800" spc="-100" dirty="0">
                <a:solidFill>
                  <a:srgbClr val="C00000"/>
                </a:solidFill>
                <a:latin typeface="Calibri" panose="020F0502020204030204" charset="0"/>
                <a:ea typeface="宋体" panose="02010600030101010101" pitchFamily="2" charset="-122"/>
              </a:rPr>
              <a:t>cheaply/cheap</a:t>
            </a:r>
            <a:endParaRPr lang="zh-CN" altLang="en-US" sz="2800" spc="-100" dirty="0">
              <a:solidFill>
                <a:srgbClr val="C00000"/>
              </a:solidFill>
              <a:latin typeface="Calibri" panose="020F0502020204030204" charset="0"/>
              <a:ea typeface="宋体" panose="02010600030101010101" pitchFamily="2" charset="-122"/>
            </a:endParaRPr>
          </a:p>
        </p:txBody>
      </p:sp>
      <p:sp>
        <p:nvSpPr>
          <p:cNvPr id="12" name="文本框 11"/>
          <p:cNvSpPr txBox="1"/>
          <p:nvPr/>
        </p:nvSpPr>
        <p:spPr>
          <a:xfrm>
            <a:off x="580930" y="2150758"/>
            <a:ext cx="1164614" cy="523220"/>
          </a:xfrm>
          <a:prstGeom prst="rect">
            <a:avLst/>
          </a:prstGeom>
          <a:noFill/>
        </p:spPr>
        <p:txBody>
          <a:bodyPr wrap="none" rtlCol="0">
            <a:spAutoFit/>
          </a:bodyPr>
          <a:lstStyle/>
          <a:p>
            <a:pPr eaLnBrk="0" fontAlgn="base" hangingPunct="0">
              <a:spcBef>
                <a:spcPct val="0"/>
              </a:spcBef>
              <a:spcAft>
                <a:spcPct val="0"/>
              </a:spcAft>
            </a:pPr>
            <a:r>
              <a:rPr lang="en-US" altLang="zh-CN" sz="2800" spc="-100" dirty="0">
                <a:solidFill>
                  <a:srgbClr val="C00000"/>
                </a:solidFill>
                <a:latin typeface="Calibri" panose="020F0502020204030204" charset="0"/>
                <a:ea typeface="宋体" panose="02010600030101010101" pitchFamily="2" charset="-122"/>
              </a:rPr>
              <a:t>flowers</a:t>
            </a:r>
            <a:endParaRPr lang="zh-CN" altLang="en-US" sz="2800" spc="-100" dirty="0">
              <a:solidFill>
                <a:srgbClr val="C00000"/>
              </a:solidFill>
              <a:latin typeface="Calibri" panose="020F0502020204030204" charset="0"/>
              <a:ea typeface="宋体" panose="02010600030101010101" pitchFamily="2" charset="-122"/>
            </a:endParaRPr>
          </a:p>
        </p:txBody>
      </p:sp>
      <p:sp>
        <p:nvSpPr>
          <p:cNvPr id="15" name="文本框 14"/>
          <p:cNvSpPr txBox="1"/>
          <p:nvPr/>
        </p:nvSpPr>
        <p:spPr>
          <a:xfrm>
            <a:off x="10124879" y="2617445"/>
            <a:ext cx="729110" cy="523220"/>
          </a:xfrm>
          <a:prstGeom prst="rect">
            <a:avLst/>
          </a:prstGeom>
          <a:noFill/>
        </p:spPr>
        <p:txBody>
          <a:bodyPr wrap="none" rtlCol="0">
            <a:spAutoFit/>
          </a:bodyPr>
          <a:lstStyle/>
          <a:p>
            <a:pPr eaLnBrk="0" fontAlgn="base" hangingPunct="0">
              <a:spcBef>
                <a:spcPct val="0"/>
              </a:spcBef>
              <a:spcAft>
                <a:spcPct val="0"/>
              </a:spcAft>
            </a:pPr>
            <a:r>
              <a:rPr lang="en-US" altLang="zh-CN" sz="2800" spc="-100" dirty="0">
                <a:solidFill>
                  <a:srgbClr val="C00000"/>
                </a:solidFill>
                <a:latin typeface="Calibri" panose="020F0502020204030204" charset="0"/>
                <a:ea typeface="宋体" panose="02010600030101010101" pitchFamily="2" charset="-122"/>
              </a:rPr>
              <a:t>cost</a:t>
            </a:r>
            <a:endParaRPr lang="zh-CN" altLang="en-US" sz="2800" spc="-100" dirty="0">
              <a:solidFill>
                <a:srgbClr val="C00000"/>
              </a:solidFill>
              <a:latin typeface="Calibri" panose="020F0502020204030204" charset="0"/>
              <a:ea typeface="宋体" panose="02010600030101010101" pitchFamily="2" charset="-122"/>
            </a:endParaRPr>
          </a:p>
        </p:txBody>
      </p:sp>
      <p:sp>
        <p:nvSpPr>
          <p:cNvPr id="16" name="文本框 15"/>
          <p:cNvSpPr txBox="1"/>
          <p:nvPr/>
        </p:nvSpPr>
        <p:spPr>
          <a:xfrm>
            <a:off x="3772395" y="3987875"/>
            <a:ext cx="1519006" cy="523220"/>
          </a:xfrm>
          <a:prstGeom prst="rect">
            <a:avLst/>
          </a:prstGeom>
          <a:noFill/>
        </p:spPr>
        <p:txBody>
          <a:bodyPr wrap="none" rtlCol="0">
            <a:spAutoFit/>
          </a:bodyPr>
          <a:lstStyle/>
          <a:p>
            <a:pPr eaLnBrk="0" fontAlgn="base" hangingPunct="0">
              <a:spcBef>
                <a:spcPct val="0"/>
              </a:spcBef>
              <a:spcAft>
                <a:spcPct val="0"/>
              </a:spcAft>
            </a:pPr>
            <a:r>
              <a:rPr lang="en-US" altLang="zh-CN" sz="2800" spc="-100" dirty="0">
                <a:solidFill>
                  <a:srgbClr val="C00000"/>
                </a:solidFill>
                <a:latin typeface="Calibri" panose="020F0502020204030204" charset="0"/>
                <a:ea typeface="宋体" panose="02010600030101010101" pitchFamily="2" charset="-122"/>
              </a:rPr>
              <a:t>in want of</a:t>
            </a:r>
            <a:endParaRPr lang="zh-CN" altLang="en-US" sz="2800" spc="-100" dirty="0">
              <a:solidFill>
                <a:srgbClr val="C00000"/>
              </a:solidFill>
              <a:latin typeface="Calibri" panose="020F0502020204030204" charset="0"/>
              <a:ea typeface="宋体" panose="02010600030101010101" pitchFamily="2" charset="-122"/>
            </a:endParaRPr>
          </a:p>
        </p:txBody>
      </p:sp>
      <p:pic>
        <p:nvPicPr>
          <p:cNvPr id="13" name="图片 12">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rcRect t="18378" b="31548"/>
          <a:stretch>
            <a:fillRect/>
          </a:stretch>
        </p:blipFill>
        <p:spPr>
          <a:xfrm>
            <a:off x="10627995" y="160020"/>
            <a:ext cx="524510" cy="4273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1" grpId="0"/>
      <p:bldP spid="12" grpId="0"/>
      <p:bldP spid="15" grpId="0"/>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100" name="文本框 4"/>
          <p:cNvSpPr txBox="1">
            <a:spLocks noChangeArrowheads="1"/>
          </p:cNvSpPr>
          <p:nvPr/>
        </p:nvSpPr>
        <p:spPr bwMode="auto">
          <a:xfrm>
            <a:off x="184150" y="160338"/>
            <a:ext cx="7029450" cy="461665"/>
          </a:xfrm>
          <a:prstGeom prst="rect">
            <a:avLst/>
          </a:prstGeom>
          <a:noFill/>
          <a:ln w="9525">
            <a:noFill/>
            <a:miter lim="800000"/>
          </a:ln>
          <a:effectLst>
            <a:outerShdw blurRad="50800" dist="38100" dir="5400000" algn="t" rotWithShape="0">
              <a:prstClr val="black">
                <a:alpha val="40000"/>
              </a:prstClr>
            </a:outerShdw>
          </a:effectLst>
        </p:spPr>
        <p:txBody>
          <a:bodyPr wrap="square">
            <a:spAutoFit/>
          </a:bodyPr>
          <a:lstStyle/>
          <a:p>
            <a:r>
              <a:rPr lang="en-US" altLang="zh-CN" sz="2400" dirty="0">
                <a:solidFill>
                  <a:schemeClr val="bg1"/>
                </a:solidFill>
                <a:latin typeface="Arial Black" panose="020B0A04020102020204" pitchFamily="34" charset="0"/>
              </a:rPr>
              <a:t>Exercises · Language Exercises</a:t>
            </a:r>
            <a:endParaRPr lang="en-US" altLang="zh-CN" sz="2400" dirty="0">
              <a:solidFill>
                <a:schemeClr val="bg1"/>
              </a:solidFill>
              <a:latin typeface="Arial Black" panose="020B0A04020102020204" pitchFamily="34" charset="0"/>
            </a:endParaRPr>
          </a:p>
        </p:txBody>
      </p:sp>
      <p:pic>
        <p:nvPicPr>
          <p:cNvPr id="44" name="图片 43">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rcRect l="10347" t="37811" r="43034" b="24326"/>
          <a:stretch>
            <a:fillRect/>
          </a:stretch>
        </p:blipFill>
        <p:spPr>
          <a:xfrm>
            <a:off x="11264265" y="174625"/>
            <a:ext cx="503555" cy="454660"/>
          </a:xfrm>
          <a:prstGeom prst="rect">
            <a:avLst/>
          </a:prstGeom>
        </p:spPr>
      </p:pic>
      <p:sp>
        <p:nvSpPr>
          <p:cNvPr id="46" name="内容占位符 2"/>
          <p:cNvSpPr>
            <a:spLocks noGrp="1"/>
          </p:cNvSpPr>
          <p:nvPr/>
        </p:nvSpPr>
        <p:spPr>
          <a:xfrm>
            <a:off x="244475" y="881380"/>
            <a:ext cx="11683822" cy="5629275"/>
          </a:xfrm>
          <a:prstGeom prst="rect">
            <a:avLst/>
          </a:prstGeom>
          <a:noFill/>
          <a:ln w="9525">
            <a:noFill/>
            <a:miter lim="800000"/>
          </a:ln>
        </p:spPr>
        <p:txBody>
          <a:bodyPr vert="horz" wrap="square" lIns="91440" tIns="45720" rIns="91440" bIns="45720" numCol="1" anchor="t" anchorCtr="0" compatLnSpc="1"/>
          <a:lstStyle>
            <a:lvl1pPr marL="228600" indent="-22733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733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733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733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733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52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6700" indent="-266700" algn="just">
              <a:buNone/>
              <a:defRPr/>
            </a:pPr>
            <a:r>
              <a:rPr lang="en-US" altLang="zh-CN" b="1" dirty="0">
                <a:solidFill>
                  <a:prstClr val="black"/>
                </a:solidFill>
                <a:latin typeface="Calibri" panose="020F0502020204030204"/>
                <a:ea typeface="宋体" panose="02010600030101010101" pitchFamily="2" charset="-122"/>
              </a:rPr>
              <a:t>5. Translate the following sentences, paying attention to the words in bold type which may have different meanings in different contexts.</a:t>
            </a:r>
            <a:endParaRPr lang="en-US" altLang="zh-CN" b="1" dirty="0">
              <a:solidFill>
                <a:prstClr val="black"/>
              </a:solidFill>
              <a:latin typeface="Calibri" panose="020F0502020204030204"/>
              <a:ea typeface="宋体" panose="02010600030101010101" pitchFamily="2" charset="-122"/>
            </a:endParaRPr>
          </a:p>
          <a:p>
            <a:pPr marL="266700" lvl="0" indent="-266700" algn="just">
              <a:spcBef>
                <a:spcPts val="500"/>
              </a:spcBef>
              <a:buAutoNum type="arabicPeriod"/>
              <a:defRPr/>
            </a:pPr>
            <a:r>
              <a:rPr lang="zh-CN" altLang="en-US" dirty="0">
                <a:solidFill>
                  <a:prstClr val="black"/>
                </a:solidFill>
                <a:latin typeface="Calibri" panose="020F0502020204030204"/>
                <a:ea typeface="宋体" panose="02010600030101010101" pitchFamily="2" charset="-122"/>
              </a:rPr>
              <a:t> </a:t>
            </a:r>
            <a:r>
              <a:rPr lang="en-US" altLang="zh-CN" dirty="0">
                <a:solidFill>
                  <a:prstClr val="black"/>
                </a:solidFill>
                <a:latin typeface="Calibri" panose="020F0502020204030204"/>
                <a:ea typeface="宋体" panose="02010600030101010101" pitchFamily="2" charset="-122"/>
              </a:rPr>
              <a:t>His </a:t>
            </a:r>
            <a:r>
              <a:rPr lang="en-US" altLang="zh-CN" b="1" dirty="0">
                <a:solidFill>
                  <a:srgbClr val="CC6600"/>
                </a:solidFill>
                <a:latin typeface="Calibri" panose="020F0502020204030204"/>
                <a:ea typeface="宋体" panose="02010600030101010101" pitchFamily="2" charset="-122"/>
              </a:rPr>
              <a:t>fans</a:t>
            </a:r>
            <a:r>
              <a:rPr lang="en-US" altLang="zh-CN" dirty="0">
                <a:solidFill>
                  <a:prstClr val="black"/>
                </a:solidFill>
                <a:latin typeface="Calibri" panose="020F0502020204030204"/>
                <a:ea typeface="宋体" panose="02010600030101010101" pitchFamily="2" charset="-122"/>
              </a:rPr>
              <a:t> went almost crazy that night in the </a:t>
            </a:r>
            <a:r>
              <a:rPr lang="en-US" altLang="zh-CN" b="1" dirty="0">
                <a:solidFill>
                  <a:srgbClr val="CC6600"/>
                </a:solidFill>
                <a:latin typeface="Calibri" panose="020F0502020204030204"/>
                <a:ea typeface="宋体" panose="02010600030101010101" pitchFamily="2" charset="-122"/>
              </a:rPr>
              <a:t>ball</a:t>
            </a:r>
            <a:r>
              <a:rPr lang="en-US" altLang="zh-CN" dirty="0">
                <a:solidFill>
                  <a:prstClr val="black"/>
                </a:solidFill>
                <a:latin typeface="Calibri" panose="020F0502020204030204"/>
                <a:ea typeface="宋体" panose="02010600030101010101" pitchFamily="2" charset="-122"/>
              </a:rPr>
              <a:t>room. Some</a:t>
            </a:r>
            <a:r>
              <a:rPr lang="zh-CN" altLang="en-US" dirty="0">
                <a:solidFill>
                  <a:prstClr val="black"/>
                </a:solidFill>
                <a:latin typeface="Calibri" panose="020F0502020204030204"/>
                <a:ea typeface="宋体" panose="02010600030101010101" pitchFamily="2" charset="-122"/>
              </a:rPr>
              <a:t> </a:t>
            </a:r>
            <a:r>
              <a:rPr lang="en-US" altLang="zh-CN" dirty="0">
                <a:solidFill>
                  <a:prstClr val="black"/>
                </a:solidFill>
                <a:latin typeface="Calibri" panose="020F0502020204030204"/>
                <a:ea typeface="宋体" panose="02010600030101010101" pitchFamily="2" charset="-122"/>
              </a:rPr>
              <a:t>young girls even </a:t>
            </a:r>
            <a:r>
              <a:rPr lang="en-US" altLang="zh-CN" b="1" dirty="0">
                <a:solidFill>
                  <a:srgbClr val="CC6600"/>
                </a:solidFill>
                <a:latin typeface="Calibri" panose="020F0502020204030204"/>
                <a:ea typeface="宋体" panose="02010600030101010101" pitchFamily="2" charset="-122"/>
              </a:rPr>
              <a:t>fainted</a:t>
            </a:r>
            <a:r>
              <a:rPr lang="en-US" altLang="zh-CN" dirty="0">
                <a:solidFill>
                  <a:prstClr val="black"/>
                </a:solidFill>
                <a:latin typeface="Calibri" panose="020F0502020204030204"/>
                <a:ea typeface="宋体" panose="02010600030101010101" pitchFamily="2" charset="-122"/>
              </a:rPr>
              <a:t>.</a:t>
            </a:r>
            <a:endParaRPr lang="en-US" altLang="zh-CN" dirty="0">
              <a:solidFill>
                <a:prstClr val="black"/>
              </a:solidFill>
              <a:latin typeface="Calibri" panose="020F0502020204030204"/>
              <a:ea typeface="宋体" panose="02010600030101010101" pitchFamily="2" charset="-122"/>
            </a:endParaRPr>
          </a:p>
          <a:p>
            <a:pPr marL="266700" indent="-266700" algn="just">
              <a:spcBef>
                <a:spcPts val="500"/>
              </a:spcBef>
              <a:buNone/>
              <a:defRPr/>
            </a:pPr>
            <a:r>
              <a:rPr lang="zh-CN" altLang="en-US" sz="2400" dirty="0">
                <a:solidFill>
                  <a:srgbClr val="C00000"/>
                </a:solidFill>
                <a:latin typeface="Calibri" panose="020F0502020204030204" charset="0"/>
                <a:ea typeface="宋体" panose="02010600030101010101" pitchFamily="2" charset="-122"/>
              </a:rPr>
              <a:t>    那天晚上舞厅里他的崇拜者</a:t>
            </a:r>
            <a:r>
              <a:rPr lang="zh-CN" altLang="en-US" sz="2400" dirty="0">
                <a:solidFill>
                  <a:srgbClr val="C00000"/>
                </a:solidFill>
                <a:latin typeface="宋体" panose="02010600030101010101" pitchFamily="2" charset="-122"/>
                <a:ea typeface="宋体" panose="02010600030101010101" pitchFamily="2" charset="-122"/>
              </a:rPr>
              <a:t>们</a:t>
            </a:r>
            <a:r>
              <a:rPr lang="en-US" altLang="zh-CN" sz="2400" dirty="0">
                <a:solidFill>
                  <a:srgbClr val="C00000"/>
                </a:solidFill>
                <a:latin typeface="宋体" panose="02010600030101010101" pitchFamily="2" charset="-122"/>
                <a:ea typeface="宋体" panose="02010600030101010101" pitchFamily="2" charset="-122"/>
              </a:rPr>
              <a:t>(</a:t>
            </a:r>
            <a:r>
              <a:rPr lang="zh-CN" altLang="en-US" sz="2400" dirty="0">
                <a:solidFill>
                  <a:srgbClr val="C00000"/>
                </a:solidFill>
                <a:latin typeface="宋体" panose="02010600030101010101" pitchFamily="2" charset="-122"/>
                <a:ea typeface="宋体" panose="02010600030101010101" pitchFamily="2" charset="-122"/>
              </a:rPr>
              <a:t>粉丝</a:t>
            </a:r>
            <a:r>
              <a:rPr lang="en-US" altLang="zh-CN" sz="2400" dirty="0">
                <a:solidFill>
                  <a:srgbClr val="C00000"/>
                </a:solidFill>
                <a:latin typeface="宋体" panose="02010600030101010101" pitchFamily="2" charset="-122"/>
                <a:ea typeface="宋体" panose="02010600030101010101" pitchFamily="2" charset="-122"/>
              </a:rPr>
              <a:t>)</a:t>
            </a:r>
            <a:r>
              <a:rPr lang="zh-CN" altLang="en-US" sz="2400" dirty="0">
                <a:solidFill>
                  <a:srgbClr val="C00000"/>
                </a:solidFill>
                <a:latin typeface="Calibri" panose="020F0502020204030204" charset="0"/>
                <a:ea typeface="宋体" panose="02010600030101010101" pitchFamily="2" charset="-122"/>
              </a:rPr>
              <a:t>几乎都发狂了。有些年轻女孩子都昏 了过去。</a:t>
            </a:r>
            <a:endParaRPr lang="en-US" altLang="zh-CN" sz="2400" dirty="0">
              <a:solidFill>
                <a:prstClr val="black"/>
              </a:solidFill>
              <a:latin typeface="Calibri" panose="020F0502020204030204"/>
              <a:ea typeface="宋体" panose="02010600030101010101" pitchFamily="2" charset="-122"/>
            </a:endParaRPr>
          </a:p>
          <a:p>
            <a:pPr marL="266700" lvl="0" indent="-266700" algn="just">
              <a:spcBef>
                <a:spcPts val="500"/>
              </a:spcBef>
              <a:buNone/>
              <a:defRPr/>
            </a:pPr>
            <a:r>
              <a:rPr lang="en-US" altLang="zh-CN" dirty="0">
                <a:solidFill>
                  <a:prstClr val="black"/>
                </a:solidFill>
                <a:latin typeface="Calibri" panose="020F0502020204030204"/>
                <a:ea typeface="宋体" panose="02010600030101010101" pitchFamily="2" charset="-122"/>
              </a:rPr>
              <a:t>2. This </a:t>
            </a:r>
            <a:r>
              <a:rPr lang="en-US" altLang="zh-CN" b="1" dirty="0">
                <a:solidFill>
                  <a:srgbClr val="CC6600"/>
                </a:solidFill>
                <a:latin typeface="Calibri" panose="020F0502020204030204"/>
                <a:ea typeface="宋体" panose="02010600030101010101" pitchFamily="2" charset="-122"/>
              </a:rPr>
              <a:t>film</a:t>
            </a:r>
            <a:r>
              <a:rPr lang="en-US" altLang="zh-CN" dirty="0">
                <a:solidFill>
                  <a:prstClr val="black"/>
                </a:solidFill>
                <a:latin typeface="Calibri" panose="020F0502020204030204"/>
                <a:ea typeface="宋体" panose="02010600030101010101" pitchFamily="2" charset="-122"/>
              </a:rPr>
              <a:t> must have been set in the old days for people in it were still using electric </a:t>
            </a:r>
            <a:r>
              <a:rPr lang="en-US" altLang="zh-CN" b="1" dirty="0">
                <a:solidFill>
                  <a:srgbClr val="CC6600"/>
                </a:solidFill>
                <a:latin typeface="Calibri" panose="020F0502020204030204"/>
                <a:ea typeface="宋体" panose="02010600030101010101" pitchFamily="2" charset="-122"/>
              </a:rPr>
              <a:t>fans</a:t>
            </a:r>
            <a:r>
              <a:rPr lang="en-US" altLang="zh-CN" dirty="0">
                <a:solidFill>
                  <a:prstClr val="black"/>
                </a:solidFill>
                <a:latin typeface="Calibri" panose="020F0502020204030204"/>
                <a:ea typeface="宋体" panose="02010600030101010101" pitchFamily="2" charset="-122"/>
              </a:rPr>
              <a:t>. </a:t>
            </a:r>
            <a:endParaRPr lang="en-US" altLang="zh-CN" dirty="0">
              <a:solidFill>
                <a:prstClr val="black"/>
              </a:solidFill>
              <a:latin typeface="Calibri" panose="020F0502020204030204"/>
              <a:ea typeface="宋体" panose="02010600030101010101" pitchFamily="2" charset="-122"/>
            </a:endParaRPr>
          </a:p>
          <a:p>
            <a:pPr marL="266700" indent="-266700" algn="just">
              <a:spcBef>
                <a:spcPts val="500"/>
              </a:spcBef>
              <a:buNone/>
              <a:defRPr/>
            </a:pPr>
            <a:r>
              <a:rPr lang="zh-CN" altLang="en-US" sz="2400" dirty="0">
                <a:solidFill>
                  <a:srgbClr val="C00000"/>
                </a:solidFill>
                <a:latin typeface="Calibri" panose="020F0502020204030204" charset="0"/>
                <a:ea typeface="宋体" panose="02010600030101010101" pitchFamily="2" charset="-122"/>
              </a:rPr>
              <a:t>     这部电影一定是以过去为背景的，因为电影里人们还在用电扇。</a:t>
            </a:r>
            <a:endParaRPr lang="en-US" altLang="zh-CN" dirty="0">
              <a:solidFill>
                <a:prstClr val="black"/>
              </a:solidFill>
              <a:latin typeface="Calibri" panose="020F0502020204030204"/>
              <a:ea typeface="宋体" panose="02010600030101010101" pitchFamily="2" charset="-122"/>
            </a:endParaRPr>
          </a:p>
          <a:p>
            <a:pPr marL="266700" lvl="0" indent="-266700" algn="just">
              <a:spcBef>
                <a:spcPts val="500"/>
              </a:spcBef>
              <a:buNone/>
              <a:defRPr/>
            </a:pPr>
            <a:r>
              <a:rPr lang="en-US" altLang="zh-CN" dirty="0">
                <a:solidFill>
                  <a:prstClr val="black"/>
                </a:solidFill>
                <a:latin typeface="Calibri" panose="020F0502020204030204"/>
                <a:ea typeface="宋体" panose="02010600030101010101" pitchFamily="2" charset="-122"/>
              </a:rPr>
              <a:t>3. I always enjoy watching a good </a:t>
            </a:r>
            <a:r>
              <a:rPr lang="en-US" altLang="zh-CN" b="1" dirty="0">
                <a:solidFill>
                  <a:srgbClr val="CC6600"/>
                </a:solidFill>
                <a:latin typeface="Calibri" panose="020F0502020204030204"/>
                <a:ea typeface="宋体" panose="02010600030101010101" pitchFamily="2" charset="-122"/>
              </a:rPr>
              <a:t>ball game</a:t>
            </a:r>
            <a:r>
              <a:rPr lang="en-US" altLang="zh-CN" dirty="0">
                <a:solidFill>
                  <a:prstClr val="black"/>
                </a:solidFill>
                <a:latin typeface="Calibri" panose="020F0502020204030204"/>
                <a:ea typeface="宋体" panose="02010600030101010101" pitchFamily="2" charset="-122"/>
              </a:rPr>
              <a:t>, but I do not usually </a:t>
            </a:r>
            <a:r>
              <a:rPr lang="en-US" altLang="zh-CN" b="1" dirty="0">
                <a:solidFill>
                  <a:srgbClr val="CC6600"/>
                </a:solidFill>
                <a:latin typeface="Calibri" panose="020F0502020204030204"/>
                <a:ea typeface="宋体" panose="02010600030101010101" pitchFamily="2" charset="-122"/>
              </a:rPr>
              <a:t>lean</a:t>
            </a:r>
            <a:r>
              <a:rPr lang="en-US" altLang="zh-CN" dirty="0">
                <a:solidFill>
                  <a:prstClr val="black"/>
                </a:solidFill>
                <a:latin typeface="Calibri" panose="020F0502020204030204"/>
                <a:ea typeface="宋体" panose="02010600030101010101" pitchFamily="2" charset="-122"/>
              </a:rPr>
              <a:t> to any particular</a:t>
            </a:r>
            <a:r>
              <a:rPr lang="zh-CN" altLang="en-US" dirty="0">
                <a:solidFill>
                  <a:prstClr val="black"/>
                </a:solidFill>
                <a:latin typeface="Calibri" panose="020F0502020204030204"/>
                <a:ea typeface="宋体" panose="02010600030101010101" pitchFamily="2" charset="-122"/>
              </a:rPr>
              <a:t> </a:t>
            </a:r>
            <a:r>
              <a:rPr lang="en-US" altLang="zh-CN" dirty="0">
                <a:solidFill>
                  <a:prstClr val="black"/>
                </a:solidFill>
                <a:latin typeface="Calibri" panose="020F0502020204030204"/>
                <a:ea typeface="宋体" panose="02010600030101010101" pitchFamily="2" charset="-122"/>
              </a:rPr>
              <a:t>side. A ball game is a ball game.</a:t>
            </a:r>
            <a:endParaRPr lang="en-US" altLang="zh-CN" dirty="0">
              <a:solidFill>
                <a:prstClr val="black"/>
              </a:solidFill>
              <a:latin typeface="Calibri" panose="020F0502020204030204"/>
              <a:ea typeface="宋体" panose="02010600030101010101" pitchFamily="2" charset="-122"/>
            </a:endParaRPr>
          </a:p>
          <a:p>
            <a:pPr marL="536575" indent="-269875" algn="just">
              <a:spcBef>
                <a:spcPts val="500"/>
              </a:spcBef>
              <a:buNone/>
              <a:defRPr/>
            </a:pPr>
            <a:r>
              <a:rPr lang="zh-CN" altLang="en-US" sz="2400" dirty="0">
                <a:solidFill>
                  <a:srgbClr val="C00000"/>
                </a:solidFill>
                <a:latin typeface="Calibri" panose="020F0502020204030204" charset="0"/>
                <a:ea typeface="宋体" panose="02010600030101010101" pitchFamily="2" charset="-122"/>
              </a:rPr>
              <a:t> 我一直很喜欢看精彩的球赛，但是我一般不专门站在哪一边。球赛就是球赛。</a:t>
            </a:r>
            <a:endParaRPr lang="zh-CN" altLang="en-US" sz="2400" dirty="0">
              <a:solidFill>
                <a:srgbClr val="C00000"/>
              </a:solidFill>
              <a:latin typeface="Calibri" panose="020F0502020204030204" charset="0"/>
              <a:ea typeface="宋体" panose="02010600030101010101" pitchFamily="2" charset="-122"/>
            </a:endParaRPr>
          </a:p>
          <a:p>
            <a:pPr marL="536575" lvl="0" indent="-269875" algn="just">
              <a:spcBef>
                <a:spcPts val="500"/>
              </a:spcBef>
              <a:buNone/>
              <a:defRPr/>
            </a:pPr>
            <a:endParaRPr lang="en-US" altLang="zh-CN" dirty="0">
              <a:solidFill>
                <a:prstClr val="black"/>
              </a:solidFill>
              <a:latin typeface="Calibri" panose="020F0502020204030204"/>
              <a:ea typeface="宋体" panose="02010600030101010101" pitchFamily="2" charset="-122"/>
            </a:endParaRPr>
          </a:p>
        </p:txBody>
      </p:sp>
      <p:pic>
        <p:nvPicPr>
          <p:cNvPr id="20" name="图片 19" descr="1"/>
          <p:cNvPicPr>
            <a:picLocks noChangeAspect="1"/>
          </p:cNvPicPr>
          <p:nvPr/>
        </p:nvPicPr>
        <p:blipFill>
          <a:blip r:embed="rId4"/>
          <a:stretch>
            <a:fillRect/>
          </a:stretch>
        </p:blipFill>
        <p:spPr>
          <a:xfrm>
            <a:off x="10850378" y="6007442"/>
            <a:ext cx="1103630" cy="554990"/>
          </a:xfrm>
          <a:prstGeom prst="rect">
            <a:avLst/>
          </a:prstGeom>
        </p:spPr>
      </p:pic>
      <p:pic>
        <p:nvPicPr>
          <p:cNvPr id="11" name="图片 10">
            <a:hlinkClick r:id="rId2" action="ppaction://hlinksldjump"/>
          </p:cNvPr>
          <p:cNvPicPr>
            <a:picLocks noChangeAspect="1"/>
          </p:cNvPicPr>
          <p:nvPr/>
        </p:nvPicPr>
        <p:blipFill>
          <a:blip r:embed="rId5">
            <a:extLst>
              <a:ext uri="{28A0092B-C50C-407E-A947-70E740481C1C}">
                <a14:useLocalDpi xmlns:a14="http://schemas.microsoft.com/office/drawing/2010/main" val="0"/>
              </a:ext>
            </a:extLst>
          </a:blip>
          <a:srcRect t="18378" b="31548"/>
          <a:stretch>
            <a:fillRect/>
          </a:stretch>
        </p:blipFill>
        <p:spPr>
          <a:xfrm>
            <a:off x="10627995" y="160020"/>
            <a:ext cx="524510" cy="4273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6">
                                            <p:txEl>
                                              <p:pRg st="2" end="2"/>
                                            </p:txEl>
                                          </p:spTgt>
                                        </p:tgtEl>
                                        <p:attrNameLst>
                                          <p:attrName>style.visibility</p:attrName>
                                        </p:attrNameLst>
                                      </p:cBhvr>
                                      <p:to>
                                        <p:strVal val="visible"/>
                                      </p:to>
                                    </p:set>
                                    <p:animEffect transition="in" filter="dissolve">
                                      <p:cBhvr>
                                        <p:cTn id="7" dur="500"/>
                                        <p:tgtEl>
                                          <p:spTgt spid="4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6">
                                            <p:txEl>
                                              <p:pRg st="4" end="4"/>
                                            </p:txEl>
                                          </p:spTgt>
                                        </p:tgtEl>
                                        <p:attrNameLst>
                                          <p:attrName>style.visibility</p:attrName>
                                        </p:attrNameLst>
                                      </p:cBhvr>
                                      <p:to>
                                        <p:strVal val="visible"/>
                                      </p:to>
                                    </p:set>
                                    <p:animEffect transition="in" filter="dissolve">
                                      <p:cBhvr>
                                        <p:cTn id="12" dur="500"/>
                                        <p:tgtEl>
                                          <p:spTgt spid="46">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6">
                                            <p:txEl>
                                              <p:pRg st="6" end="6"/>
                                            </p:txEl>
                                          </p:spTgt>
                                        </p:tgtEl>
                                        <p:attrNameLst>
                                          <p:attrName>style.visibility</p:attrName>
                                        </p:attrNameLst>
                                      </p:cBhvr>
                                      <p:to>
                                        <p:strVal val="visible"/>
                                      </p:to>
                                    </p:set>
                                    <p:animEffect transition="in" filter="dissolve">
                                      <p:cBhvr>
                                        <p:cTn id="17" dur="500"/>
                                        <p:tgtEl>
                                          <p:spTgt spid="46">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100" name="文本框 4"/>
          <p:cNvSpPr txBox="1">
            <a:spLocks noChangeArrowheads="1"/>
          </p:cNvSpPr>
          <p:nvPr/>
        </p:nvSpPr>
        <p:spPr bwMode="auto">
          <a:xfrm>
            <a:off x="184150" y="160338"/>
            <a:ext cx="7029450" cy="461665"/>
          </a:xfrm>
          <a:prstGeom prst="rect">
            <a:avLst/>
          </a:prstGeom>
          <a:noFill/>
          <a:ln w="9525">
            <a:noFill/>
            <a:miter lim="800000"/>
          </a:ln>
          <a:effectLst>
            <a:outerShdw blurRad="50800" dist="38100" dir="5400000" algn="t" rotWithShape="0">
              <a:prstClr val="black">
                <a:alpha val="40000"/>
              </a:prstClr>
            </a:outerShdw>
          </a:effectLst>
        </p:spPr>
        <p:txBody>
          <a:bodyPr wrap="square">
            <a:spAutoFit/>
          </a:bodyPr>
          <a:lstStyle/>
          <a:p>
            <a:r>
              <a:rPr lang="en-US" altLang="zh-CN" sz="2400" dirty="0">
                <a:solidFill>
                  <a:schemeClr val="bg1"/>
                </a:solidFill>
                <a:latin typeface="Arial Black" panose="020B0A04020102020204" pitchFamily="34" charset="0"/>
              </a:rPr>
              <a:t>Exercises · Language Exercises</a:t>
            </a:r>
            <a:endParaRPr lang="en-US" altLang="zh-CN" sz="2400" dirty="0">
              <a:solidFill>
                <a:schemeClr val="bg1"/>
              </a:solidFill>
              <a:latin typeface="Arial Black" panose="020B0A04020102020204" pitchFamily="34" charset="0"/>
            </a:endParaRPr>
          </a:p>
        </p:txBody>
      </p:sp>
      <p:pic>
        <p:nvPicPr>
          <p:cNvPr id="44" name="图片 43">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rcRect l="10347" t="37811" r="43034" b="24326"/>
          <a:stretch>
            <a:fillRect/>
          </a:stretch>
        </p:blipFill>
        <p:spPr>
          <a:xfrm>
            <a:off x="11264265" y="174625"/>
            <a:ext cx="503555" cy="454660"/>
          </a:xfrm>
          <a:prstGeom prst="rect">
            <a:avLst/>
          </a:prstGeom>
        </p:spPr>
      </p:pic>
      <p:sp>
        <p:nvSpPr>
          <p:cNvPr id="46" name="内容占位符 2"/>
          <p:cNvSpPr>
            <a:spLocks noGrp="1"/>
          </p:cNvSpPr>
          <p:nvPr/>
        </p:nvSpPr>
        <p:spPr>
          <a:xfrm>
            <a:off x="244475" y="881380"/>
            <a:ext cx="11683822" cy="5629275"/>
          </a:xfrm>
          <a:prstGeom prst="rect">
            <a:avLst/>
          </a:prstGeom>
          <a:noFill/>
          <a:ln w="9525">
            <a:noFill/>
            <a:miter lim="800000"/>
          </a:ln>
        </p:spPr>
        <p:txBody>
          <a:bodyPr vert="horz" wrap="square" lIns="91440" tIns="45720" rIns="91440" bIns="45720" numCol="1" anchor="t" anchorCtr="0" compatLnSpc="1"/>
          <a:lstStyle>
            <a:lvl1pPr marL="228600" indent="-22733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733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733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733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733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52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6700" indent="-266700" algn="just">
              <a:buNone/>
              <a:defRPr/>
            </a:pPr>
            <a:r>
              <a:rPr lang="en-US" altLang="zh-CN" b="1" dirty="0">
                <a:solidFill>
                  <a:prstClr val="black"/>
                </a:solidFill>
                <a:latin typeface="Calibri" panose="020F0502020204030204"/>
                <a:ea typeface="宋体" panose="02010600030101010101" pitchFamily="2" charset="-122"/>
              </a:rPr>
              <a:t>5. Translate the following sentences, paying attention to the words in bold type which may have different meanings in different contexts.</a:t>
            </a:r>
            <a:endParaRPr lang="en-US" altLang="zh-CN" b="1" dirty="0">
              <a:solidFill>
                <a:prstClr val="black"/>
              </a:solidFill>
              <a:latin typeface="Calibri" panose="020F0502020204030204"/>
              <a:ea typeface="宋体" panose="02010600030101010101" pitchFamily="2" charset="-122"/>
            </a:endParaRPr>
          </a:p>
          <a:p>
            <a:pPr marL="266700" lvl="0" indent="-266700" algn="just">
              <a:spcBef>
                <a:spcPts val="500"/>
              </a:spcBef>
              <a:buNone/>
              <a:defRPr/>
            </a:pPr>
            <a:r>
              <a:rPr lang="en-US" altLang="zh-CN" dirty="0">
                <a:solidFill>
                  <a:prstClr val="black"/>
                </a:solidFill>
                <a:latin typeface="Calibri" panose="020F0502020204030204"/>
                <a:ea typeface="宋体" panose="02010600030101010101" pitchFamily="2" charset="-122"/>
              </a:rPr>
              <a:t>4. This world-famous big </a:t>
            </a:r>
            <a:r>
              <a:rPr lang="en-US" altLang="zh-CN" b="1" dirty="0">
                <a:solidFill>
                  <a:srgbClr val="CC6600"/>
                </a:solidFill>
                <a:latin typeface="Calibri" panose="020F0502020204030204"/>
                <a:ea typeface="宋体" panose="02010600030101010101" pitchFamily="2" charset="-122"/>
              </a:rPr>
              <a:t>game</a:t>
            </a:r>
            <a:r>
              <a:rPr lang="en-US" altLang="zh-CN" dirty="0">
                <a:solidFill>
                  <a:prstClr val="black"/>
                </a:solidFill>
                <a:latin typeface="Calibri" panose="020F0502020204030204"/>
                <a:ea typeface="宋体" panose="02010600030101010101" pitchFamily="2" charset="-122"/>
              </a:rPr>
              <a:t> hunter left most of his savings in his </a:t>
            </a:r>
            <a:r>
              <a:rPr lang="en-US" altLang="zh-CN" b="1" dirty="0">
                <a:solidFill>
                  <a:srgbClr val="CC6600"/>
                </a:solidFill>
                <a:latin typeface="Calibri" panose="020F0502020204030204"/>
                <a:ea typeface="宋体" panose="02010600030101010101" pitchFamily="2" charset="-122"/>
              </a:rPr>
              <a:t>will</a:t>
            </a:r>
            <a:r>
              <a:rPr lang="en-US" altLang="zh-CN" dirty="0">
                <a:solidFill>
                  <a:prstClr val="black"/>
                </a:solidFill>
                <a:latin typeface="Calibri" panose="020F0502020204030204"/>
                <a:ea typeface="宋体" panose="02010600030101010101" pitchFamily="2" charset="-122"/>
              </a:rPr>
              <a:t> to a wildlife</a:t>
            </a:r>
            <a:r>
              <a:rPr lang="zh-CN" altLang="en-US" dirty="0">
                <a:solidFill>
                  <a:prstClr val="black"/>
                </a:solidFill>
                <a:latin typeface="Calibri" panose="020F0502020204030204"/>
                <a:ea typeface="宋体" panose="02010600030101010101" pitchFamily="2" charset="-122"/>
              </a:rPr>
              <a:t> </a:t>
            </a:r>
            <a:r>
              <a:rPr lang="en-US" altLang="zh-CN" dirty="0">
                <a:solidFill>
                  <a:prstClr val="black"/>
                </a:solidFill>
                <a:latin typeface="Calibri" panose="020F0502020204030204"/>
                <a:ea typeface="宋体" panose="02010600030101010101" pitchFamily="2" charset="-122"/>
              </a:rPr>
              <a:t>protection organization. He only left a little for his son to help against any </a:t>
            </a:r>
            <a:r>
              <a:rPr lang="en-US" altLang="zh-CN" b="1" dirty="0">
                <a:solidFill>
                  <a:srgbClr val="CC6600"/>
                </a:solidFill>
                <a:latin typeface="Calibri" panose="020F0502020204030204"/>
                <a:ea typeface="宋体" panose="02010600030101010101" pitchFamily="2" charset="-122"/>
              </a:rPr>
              <a:t>lean</a:t>
            </a:r>
            <a:r>
              <a:rPr lang="en-US" altLang="zh-CN" dirty="0">
                <a:solidFill>
                  <a:prstClr val="black"/>
                </a:solidFill>
                <a:latin typeface="Calibri" panose="020F0502020204030204"/>
                <a:ea typeface="宋体" panose="02010600030101010101" pitchFamily="2" charset="-122"/>
              </a:rPr>
              <a:t> years.</a:t>
            </a:r>
            <a:endParaRPr lang="en-US" altLang="zh-CN" dirty="0">
              <a:solidFill>
                <a:prstClr val="black"/>
              </a:solidFill>
              <a:latin typeface="Calibri" panose="020F0502020204030204"/>
              <a:ea typeface="宋体" panose="02010600030101010101" pitchFamily="2" charset="-122"/>
            </a:endParaRPr>
          </a:p>
          <a:p>
            <a:pPr marL="266700" indent="-266700" algn="just">
              <a:spcBef>
                <a:spcPts val="500"/>
              </a:spcBef>
              <a:buNone/>
              <a:defRPr/>
            </a:pPr>
            <a:r>
              <a:rPr lang="zh-CN" altLang="en-US" dirty="0">
                <a:solidFill>
                  <a:srgbClr val="C00000"/>
                </a:solidFill>
                <a:latin typeface="Calibri" panose="020F0502020204030204" charset="0"/>
                <a:ea typeface="宋体" panose="02010600030101010101" pitchFamily="2" charset="-122"/>
              </a:rPr>
              <a:t>    </a:t>
            </a:r>
            <a:r>
              <a:rPr lang="zh-CN" altLang="en-US" sz="2400" dirty="0">
                <a:solidFill>
                  <a:srgbClr val="C00000"/>
                </a:solidFill>
                <a:latin typeface="Calibri" panose="020F0502020204030204" charset="0"/>
                <a:ea typeface="宋体" panose="02010600030101010101" pitchFamily="2" charset="-122"/>
              </a:rPr>
              <a:t>这位世界闻名的大型动物猎人在他的遗嘱里把大部分积蓄都留给了一个野生动物保护组织。他只给儿子留了一点点，以帮他渡过困难的岁月。</a:t>
            </a:r>
            <a:endParaRPr lang="en-US" altLang="zh-CN" dirty="0">
              <a:solidFill>
                <a:prstClr val="black"/>
              </a:solidFill>
              <a:latin typeface="Calibri" panose="020F0502020204030204"/>
              <a:ea typeface="宋体" panose="02010600030101010101" pitchFamily="2" charset="-122"/>
            </a:endParaRPr>
          </a:p>
          <a:p>
            <a:pPr marL="266700" lvl="0" indent="-266700" algn="just">
              <a:spcBef>
                <a:spcPts val="500"/>
              </a:spcBef>
              <a:buNone/>
              <a:defRPr/>
            </a:pPr>
            <a:r>
              <a:rPr lang="en-US" altLang="zh-CN" dirty="0">
                <a:solidFill>
                  <a:prstClr val="black"/>
                </a:solidFill>
                <a:latin typeface="Calibri" panose="020F0502020204030204"/>
                <a:ea typeface="宋体" panose="02010600030101010101" pitchFamily="2" charset="-122"/>
              </a:rPr>
              <a:t>5. A man convinced </a:t>
            </a:r>
            <a:r>
              <a:rPr lang="en-US" altLang="zh-CN" b="1" dirty="0">
                <a:solidFill>
                  <a:srgbClr val="CC6600"/>
                </a:solidFill>
                <a:latin typeface="Calibri" panose="020F0502020204030204"/>
                <a:ea typeface="宋体" panose="02010600030101010101" pitchFamily="2" charset="-122"/>
              </a:rPr>
              <a:t>against</a:t>
            </a:r>
            <a:r>
              <a:rPr lang="en-US" altLang="zh-CN" dirty="0">
                <a:solidFill>
                  <a:prstClr val="black"/>
                </a:solidFill>
                <a:latin typeface="Calibri" panose="020F0502020204030204"/>
                <a:ea typeface="宋体" panose="02010600030101010101" pitchFamily="2" charset="-122"/>
              </a:rPr>
              <a:t> his </a:t>
            </a:r>
            <a:r>
              <a:rPr lang="en-US" altLang="zh-CN" b="1" dirty="0">
                <a:solidFill>
                  <a:srgbClr val="CC6600"/>
                </a:solidFill>
                <a:latin typeface="Calibri" panose="020F0502020204030204"/>
                <a:ea typeface="宋体" panose="02010600030101010101" pitchFamily="2" charset="-122"/>
              </a:rPr>
              <a:t>will</a:t>
            </a:r>
            <a:r>
              <a:rPr lang="en-US" altLang="zh-CN" dirty="0">
                <a:solidFill>
                  <a:prstClr val="black"/>
                </a:solidFill>
                <a:latin typeface="Calibri" panose="020F0502020204030204"/>
                <a:ea typeface="宋体" panose="02010600030101010101" pitchFamily="2" charset="-122"/>
              </a:rPr>
              <a:t> is not really convinced. We should let everybody </a:t>
            </a:r>
            <a:r>
              <a:rPr lang="en-US" altLang="zh-CN" b="1" dirty="0">
                <a:solidFill>
                  <a:srgbClr val="CC6600"/>
                </a:solidFill>
                <a:latin typeface="Calibri" panose="020F0502020204030204"/>
                <a:ea typeface="宋体" panose="02010600030101010101" pitchFamily="2" charset="-122"/>
              </a:rPr>
              <a:t>air</a:t>
            </a:r>
            <a:r>
              <a:rPr lang="zh-CN" altLang="en-US" dirty="0">
                <a:solidFill>
                  <a:prstClr val="black"/>
                </a:solidFill>
                <a:latin typeface="Calibri" panose="020F0502020204030204"/>
                <a:ea typeface="宋体" panose="02010600030101010101" pitchFamily="2" charset="-122"/>
              </a:rPr>
              <a:t> </a:t>
            </a:r>
            <a:r>
              <a:rPr lang="en-US" altLang="zh-CN" dirty="0">
                <a:solidFill>
                  <a:prstClr val="black"/>
                </a:solidFill>
                <a:latin typeface="Calibri" panose="020F0502020204030204"/>
                <a:ea typeface="宋体" panose="02010600030101010101" pitchFamily="2" charset="-122"/>
              </a:rPr>
              <a:t>their views freely.</a:t>
            </a:r>
            <a:endParaRPr lang="en-US" altLang="zh-CN" dirty="0">
              <a:solidFill>
                <a:prstClr val="black"/>
              </a:solidFill>
              <a:latin typeface="Calibri" panose="020F0502020204030204"/>
              <a:ea typeface="宋体" panose="02010600030101010101" pitchFamily="2" charset="-122"/>
            </a:endParaRPr>
          </a:p>
          <a:p>
            <a:pPr marL="266700" indent="-266700" algn="just">
              <a:spcBef>
                <a:spcPts val="500"/>
              </a:spcBef>
              <a:buNone/>
              <a:defRPr/>
            </a:pPr>
            <a:r>
              <a:rPr lang="zh-CN" altLang="en-US" sz="2400" dirty="0">
                <a:solidFill>
                  <a:srgbClr val="C00000"/>
                </a:solidFill>
                <a:latin typeface="Calibri" panose="020F0502020204030204" charset="0"/>
                <a:ea typeface="宋体" panose="02010600030101010101" pitchFamily="2" charset="-122"/>
              </a:rPr>
              <a:t>    一个人被迫表示被说服并不是真正被说服。我们要让每个人畅所欲言，自由发表他们的意见。</a:t>
            </a:r>
            <a:endParaRPr lang="zh-CN" altLang="en-US" sz="2400" dirty="0">
              <a:solidFill>
                <a:srgbClr val="C00000"/>
              </a:solidFill>
              <a:latin typeface="Calibri" panose="020F0502020204030204" charset="0"/>
              <a:ea typeface="宋体" panose="02010600030101010101" pitchFamily="2" charset="-122"/>
            </a:endParaRPr>
          </a:p>
          <a:p>
            <a:pPr marL="536575" lvl="0" indent="-269875" algn="just">
              <a:spcBef>
                <a:spcPts val="500"/>
              </a:spcBef>
              <a:buNone/>
              <a:defRPr/>
            </a:pPr>
            <a:endParaRPr lang="en-US" altLang="zh-CN" dirty="0">
              <a:solidFill>
                <a:prstClr val="black"/>
              </a:solidFill>
              <a:latin typeface="Calibri" panose="020F0502020204030204"/>
              <a:ea typeface="宋体" panose="02010600030101010101" pitchFamily="2" charset="-122"/>
            </a:endParaRPr>
          </a:p>
        </p:txBody>
      </p:sp>
      <p:pic>
        <p:nvPicPr>
          <p:cNvPr id="20" name="图片 19" descr="1"/>
          <p:cNvPicPr>
            <a:picLocks noChangeAspect="1"/>
          </p:cNvPicPr>
          <p:nvPr/>
        </p:nvPicPr>
        <p:blipFill>
          <a:blip r:embed="rId4"/>
          <a:stretch>
            <a:fillRect/>
          </a:stretch>
        </p:blipFill>
        <p:spPr>
          <a:xfrm>
            <a:off x="10850378" y="6007442"/>
            <a:ext cx="1103630" cy="554990"/>
          </a:xfrm>
          <a:prstGeom prst="rect">
            <a:avLst/>
          </a:prstGeom>
        </p:spPr>
      </p:pic>
      <p:pic>
        <p:nvPicPr>
          <p:cNvPr id="11" name="图片 10">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rcRect t="18378" b="31548"/>
          <a:stretch>
            <a:fillRect/>
          </a:stretch>
        </p:blipFill>
        <p:spPr>
          <a:xfrm>
            <a:off x="10627995" y="160020"/>
            <a:ext cx="524510" cy="4273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6">
                                            <p:txEl>
                                              <p:pRg st="2" end="2"/>
                                            </p:txEl>
                                          </p:spTgt>
                                        </p:tgtEl>
                                        <p:attrNameLst>
                                          <p:attrName>style.visibility</p:attrName>
                                        </p:attrNameLst>
                                      </p:cBhvr>
                                      <p:to>
                                        <p:strVal val="visible"/>
                                      </p:to>
                                    </p:set>
                                    <p:animEffect transition="in" filter="dissolve">
                                      <p:cBhvr>
                                        <p:cTn id="7" dur="500"/>
                                        <p:tgtEl>
                                          <p:spTgt spid="4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6">
                                            <p:txEl>
                                              <p:pRg st="4" end="4"/>
                                            </p:txEl>
                                          </p:spTgt>
                                        </p:tgtEl>
                                        <p:attrNameLst>
                                          <p:attrName>style.visibility</p:attrName>
                                        </p:attrNameLst>
                                      </p:cBhvr>
                                      <p:to>
                                        <p:strVal val="visible"/>
                                      </p:to>
                                    </p:set>
                                    <p:animEffect transition="in" filter="dissolve">
                                      <p:cBhvr>
                                        <p:cTn id="12" dur="500"/>
                                        <p:tgtEl>
                                          <p:spTgt spid="46">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dissolv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100" name="文本框 4"/>
          <p:cNvSpPr txBox="1">
            <a:spLocks noChangeArrowheads="1"/>
          </p:cNvSpPr>
          <p:nvPr/>
        </p:nvSpPr>
        <p:spPr bwMode="auto">
          <a:xfrm>
            <a:off x="184150" y="160338"/>
            <a:ext cx="7029450" cy="461665"/>
          </a:xfrm>
          <a:prstGeom prst="rect">
            <a:avLst/>
          </a:prstGeom>
          <a:noFill/>
          <a:ln w="9525">
            <a:noFill/>
            <a:miter lim="800000"/>
          </a:ln>
          <a:effectLst>
            <a:outerShdw blurRad="50800" dist="38100" dir="5400000" algn="t" rotWithShape="0">
              <a:prstClr val="black">
                <a:alpha val="40000"/>
              </a:prstClr>
            </a:outerShdw>
          </a:effectLst>
        </p:spPr>
        <p:txBody>
          <a:bodyPr wrap="square">
            <a:spAutoFit/>
          </a:bodyPr>
          <a:lstStyle/>
          <a:p>
            <a:r>
              <a:rPr lang="en-US" altLang="zh-CN" sz="2400" dirty="0">
                <a:solidFill>
                  <a:schemeClr val="bg1"/>
                </a:solidFill>
                <a:latin typeface="Arial Black" panose="020B0A04020102020204" pitchFamily="34" charset="0"/>
              </a:rPr>
              <a:t>Exercises · Language Exercises</a:t>
            </a:r>
            <a:endParaRPr lang="en-US" altLang="zh-CN" sz="2400" dirty="0">
              <a:solidFill>
                <a:schemeClr val="bg1"/>
              </a:solidFill>
              <a:latin typeface="Arial Black" panose="020B0A04020102020204" pitchFamily="34" charset="0"/>
            </a:endParaRPr>
          </a:p>
        </p:txBody>
      </p:sp>
      <p:pic>
        <p:nvPicPr>
          <p:cNvPr id="44" name="图片 43">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rcRect l="10347" t="37811" r="43034" b="24326"/>
          <a:stretch>
            <a:fillRect/>
          </a:stretch>
        </p:blipFill>
        <p:spPr>
          <a:xfrm>
            <a:off x="11264265" y="174625"/>
            <a:ext cx="503555" cy="454660"/>
          </a:xfrm>
          <a:prstGeom prst="rect">
            <a:avLst/>
          </a:prstGeom>
        </p:spPr>
      </p:pic>
      <p:sp>
        <p:nvSpPr>
          <p:cNvPr id="46" name="内容占位符 2"/>
          <p:cNvSpPr>
            <a:spLocks noGrp="1"/>
          </p:cNvSpPr>
          <p:nvPr/>
        </p:nvSpPr>
        <p:spPr>
          <a:xfrm>
            <a:off x="244475" y="881380"/>
            <a:ext cx="11683822" cy="5629275"/>
          </a:xfrm>
          <a:prstGeom prst="rect">
            <a:avLst/>
          </a:prstGeom>
          <a:noFill/>
          <a:ln w="9525">
            <a:noFill/>
            <a:miter lim="800000"/>
          </a:ln>
        </p:spPr>
        <p:txBody>
          <a:bodyPr vert="horz" wrap="square" lIns="91440" tIns="45720" rIns="91440" bIns="45720" numCol="1" anchor="t" anchorCtr="0" compatLnSpc="1"/>
          <a:lstStyle>
            <a:lvl1pPr marL="228600" indent="-22733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733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733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733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733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52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6700" indent="-266700" algn="just">
              <a:spcBef>
                <a:spcPts val="1200"/>
              </a:spcBef>
              <a:buNone/>
              <a:defRPr/>
            </a:pPr>
            <a:r>
              <a:rPr lang="en-US" altLang="zh-CN" b="1" dirty="0">
                <a:solidFill>
                  <a:prstClr val="black"/>
                </a:solidFill>
                <a:latin typeface="Calibri" panose="020F0502020204030204"/>
                <a:ea typeface="宋体" panose="02010600030101010101" pitchFamily="2" charset="-122"/>
              </a:rPr>
              <a:t>5. Translate the following sentences, paying attention to the words in bold type which may have different meanings in different contexts.</a:t>
            </a:r>
            <a:endParaRPr lang="en-US" altLang="zh-CN" b="1" dirty="0">
              <a:solidFill>
                <a:prstClr val="black"/>
              </a:solidFill>
              <a:latin typeface="Calibri" panose="020F0502020204030204"/>
              <a:ea typeface="宋体" panose="02010600030101010101" pitchFamily="2" charset="-122"/>
            </a:endParaRPr>
          </a:p>
          <a:p>
            <a:pPr marL="266700" lvl="0" indent="-266700" algn="just">
              <a:spcBef>
                <a:spcPts val="1200"/>
              </a:spcBef>
              <a:buNone/>
              <a:defRPr/>
            </a:pPr>
            <a:r>
              <a:rPr lang="en-US" altLang="zh-CN" dirty="0">
                <a:solidFill>
                  <a:prstClr val="black"/>
                </a:solidFill>
                <a:latin typeface="Calibri" panose="020F0502020204030204"/>
                <a:ea typeface="宋体" panose="02010600030101010101" pitchFamily="2" charset="-122"/>
              </a:rPr>
              <a:t>6. The old man </a:t>
            </a:r>
            <a:r>
              <a:rPr lang="en-US" altLang="zh-CN" b="1" dirty="0">
                <a:solidFill>
                  <a:srgbClr val="CC6600"/>
                </a:solidFill>
                <a:latin typeface="Calibri" panose="020F0502020204030204"/>
                <a:ea typeface="宋体" panose="02010600030101010101" pitchFamily="2" charset="-122"/>
              </a:rPr>
              <a:t>leaned</a:t>
            </a:r>
            <a:r>
              <a:rPr lang="en-US" altLang="zh-CN" dirty="0">
                <a:solidFill>
                  <a:prstClr val="black"/>
                </a:solidFill>
                <a:latin typeface="Calibri" panose="020F0502020204030204"/>
                <a:ea typeface="宋体" panose="02010600030101010101" pitchFamily="2" charset="-122"/>
              </a:rPr>
              <a:t> his stick </a:t>
            </a:r>
            <a:r>
              <a:rPr lang="en-US" altLang="zh-CN" b="1" dirty="0">
                <a:solidFill>
                  <a:srgbClr val="CC6600"/>
                </a:solidFill>
                <a:latin typeface="Calibri" panose="020F0502020204030204"/>
                <a:ea typeface="宋体" panose="02010600030101010101" pitchFamily="2" charset="-122"/>
              </a:rPr>
              <a:t>against</a:t>
            </a:r>
            <a:r>
              <a:rPr lang="en-US" altLang="zh-CN" dirty="0">
                <a:solidFill>
                  <a:prstClr val="black"/>
                </a:solidFill>
                <a:latin typeface="Calibri" panose="020F0502020204030204"/>
                <a:ea typeface="宋体" panose="02010600030101010101" pitchFamily="2" charset="-122"/>
              </a:rPr>
              <a:t> the wall. He had the </a:t>
            </a:r>
            <a:r>
              <a:rPr lang="en-US" altLang="zh-CN" b="1" dirty="0">
                <a:solidFill>
                  <a:srgbClr val="CC6600"/>
                </a:solidFill>
                <a:latin typeface="Calibri" panose="020F0502020204030204"/>
                <a:ea typeface="宋体" panose="02010600030101010101" pitchFamily="2" charset="-122"/>
              </a:rPr>
              <a:t>air</a:t>
            </a:r>
            <a:r>
              <a:rPr lang="en-US" altLang="zh-CN" dirty="0">
                <a:solidFill>
                  <a:prstClr val="black"/>
                </a:solidFill>
                <a:latin typeface="Calibri" panose="020F0502020204030204"/>
                <a:ea typeface="宋体" panose="02010600030101010101" pitchFamily="2" charset="-122"/>
              </a:rPr>
              <a:t> of a wealthy gentleman.</a:t>
            </a:r>
            <a:endParaRPr lang="en-US" altLang="zh-CN" dirty="0">
              <a:solidFill>
                <a:prstClr val="black"/>
              </a:solidFill>
              <a:latin typeface="Calibri" panose="020F0502020204030204"/>
              <a:ea typeface="宋体" panose="02010600030101010101" pitchFamily="2" charset="-122"/>
            </a:endParaRPr>
          </a:p>
          <a:p>
            <a:pPr marL="266700" indent="-266700" algn="just">
              <a:spcBef>
                <a:spcPts val="1200"/>
              </a:spcBef>
              <a:buNone/>
              <a:defRPr/>
            </a:pPr>
            <a:r>
              <a:rPr lang="zh-CN" altLang="en-US" dirty="0">
                <a:solidFill>
                  <a:srgbClr val="C00000"/>
                </a:solidFill>
                <a:latin typeface="Calibri" panose="020F0502020204030204" charset="0"/>
                <a:ea typeface="宋体" panose="02010600030101010101" pitchFamily="2" charset="-122"/>
              </a:rPr>
              <a:t>    </a:t>
            </a:r>
            <a:r>
              <a:rPr lang="zh-CN" altLang="en-US" sz="2400" dirty="0">
                <a:solidFill>
                  <a:srgbClr val="C00000"/>
                </a:solidFill>
                <a:latin typeface="Calibri" panose="020F0502020204030204" charset="0"/>
                <a:ea typeface="宋体" panose="02010600030101010101" pitchFamily="2" charset="-122"/>
              </a:rPr>
              <a:t>那个老人把他的拐杖靠墙一放，他的风度很像一个有钱的绅士。</a:t>
            </a:r>
            <a:endParaRPr lang="en-US" altLang="zh-CN" dirty="0">
              <a:solidFill>
                <a:prstClr val="black"/>
              </a:solidFill>
              <a:latin typeface="Calibri" panose="020F0502020204030204"/>
              <a:ea typeface="宋体" panose="02010600030101010101" pitchFamily="2" charset="-122"/>
            </a:endParaRPr>
          </a:p>
          <a:p>
            <a:pPr marL="266700" lvl="0" indent="-266700" algn="just">
              <a:spcBef>
                <a:spcPts val="1200"/>
              </a:spcBef>
              <a:buNone/>
              <a:defRPr/>
            </a:pPr>
            <a:r>
              <a:rPr lang="en-US" altLang="zh-CN" dirty="0">
                <a:solidFill>
                  <a:prstClr val="black"/>
                </a:solidFill>
                <a:latin typeface="Calibri" panose="020F0502020204030204"/>
                <a:ea typeface="宋体" panose="02010600030101010101" pitchFamily="2" charset="-122"/>
              </a:rPr>
              <a:t>7. The secretary was a </a:t>
            </a:r>
            <a:r>
              <a:rPr lang="en-US" altLang="zh-CN" b="1" dirty="0">
                <a:solidFill>
                  <a:srgbClr val="CC6600"/>
                </a:solidFill>
                <a:latin typeface="Calibri" panose="020F0502020204030204"/>
                <a:ea typeface="宋体" panose="02010600030101010101" pitchFamily="2" charset="-122"/>
              </a:rPr>
              <a:t>lean</a:t>
            </a:r>
            <a:r>
              <a:rPr lang="en-US" altLang="zh-CN" dirty="0">
                <a:solidFill>
                  <a:prstClr val="black"/>
                </a:solidFill>
                <a:latin typeface="Calibri" panose="020F0502020204030204"/>
                <a:ea typeface="宋体" panose="02010600030101010101" pitchFamily="2" charset="-122"/>
              </a:rPr>
              <a:t>,</a:t>
            </a:r>
            <a:r>
              <a:rPr lang="zh-CN" altLang="en-US" dirty="0">
                <a:solidFill>
                  <a:prstClr val="black"/>
                </a:solidFill>
                <a:latin typeface="Calibri" panose="020F0502020204030204"/>
                <a:ea typeface="宋体" panose="02010600030101010101" pitchFamily="2" charset="-122"/>
              </a:rPr>
              <a:t> </a:t>
            </a:r>
            <a:r>
              <a:rPr lang="en-US" altLang="zh-CN" b="1" dirty="0">
                <a:solidFill>
                  <a:srgbClr val="CC6600"/>
                </a:solidFill>
                <a:latin typeface="Calibri" panose="020F0502020204030204"/>
                <a:ea typeface="宋体" panose="02010600030101010101" pitchFamily="2" charset="-122"/>
              </a:rPr>
              <a:t>sweet</a:t>
            </a:r>
            <a:r>
              <a:rPr lang="en-US" altLang="zh-CN" dirty="0">
                <a:solidFill>
                  <a:prstClr val="black"/>
                </a:solidFill>
                <a:latin typeface="Calibri" panose="020F0502020204030204"/>
                <a:ea typeface="宋体" panose="02010600030101010101" pitchFamily="2" charset="-122"/>
              </a:rPr>
              <a:t>,</a:t>
            </a:r>
            <a:r>
              <a:rPr lang="zh-CN" altLang="en-US" dirty="0">
                <a:solidFill>
                  <a:prstClr val="black"/>
                </a:solidFill>
                <a:latin typeface="Calibri" panose="020F0502020204030204"/>
                <a:ea typeface="宋体" panose="02010600030101010101" pitchFamily="2" charset="-122"/>
              </a:rPr>
              <a:t> </a:t>
            </a:r>
            <a:r>
              <a:rPr lang="en-US" altLang="zh-CN" dirty="0">
                <a:solidFill>
                  <a:prstClr val="black"/>
                </a:solidFill>
                <a:latin typeface="Calibri" panose="020F0502020204030204"/>
                <a:ea typeface="宋体" panose="02010600030101010101" pitchFamily="2" charset="-122"/>
              </a:rPr>
              <a:t>elderly woman who invited me to sit down with a </a:t>
            </a:r>
            <a:r>
              <a:rPr lang="en-US" altLang="zh-CN" b="1" dirty="0">
                <a:solidFill>
                  <a:srgbClr val="CC6600"/>
                </a:solidFill>
                <a:latin typeface="Calibri" panose="020F0502020204030204"/>
                <a:ea typeface="宋体" panose="02010600030101010101" pitchFamily="2" charset="-122"/>
              </a:rPr>
              <a:t>sweet</a:t>
            </a:r>
            <a:r>
              <a:rPr lang="en-US" altLang="zh-CN" dirty="0">
                <a:solidFill>
                  <a:prstClr val="black"/>
                </a:solidFill>
                <a:latin typeface="Calibri" panose="020F0502020204030204"/>
                <a:ea typeface="宋体" panose="02010600030101010101" pitchFamily="2" charset="-122"/>
              </a:rPr>
              <a:t> smile and asked me to fill out a </a:t>
            </a:r>
            <a:r>
              <a:rPr lang="en-US" altLang="zh-CN" b="1" dirty="0">
                <a:solidFill>
                  <a:srgbClr val="CC6600"/>
                </a:solidFill>
                <a:latin typeface="Calibri" panose="020F0502020204030204"/>
                <a:ea typeface="宋体" panose="02010600030101010101" pitchFamily="2" charset="-122"/>
              </a:rPr>
              <a:t>form</a:t>
            </a:r>
            <a:r>
              <a:rPr lang="en-US" altLang="zh-CN" dirty="0">
                <a:solidFill>
                  <a:prstClr val="black"/>
                </a:solidFill>
                <a:latin typeface="Calibri" panose="020F0502020204030204"/>
                <a:ea typeface="宋体" panose="02010600030101010101" pitchFamily="2" charset="-122"/>
              </a:rPr>
              <a:t>.</a:t>
            </a:r>
            <a:endParaRPr lang="en-US" altLang="zh-CN" dirty="0">
              <a:solidFill>
                <a:prstClr val="black"/>
              </a:solidFill>
              <a:latin typeface="Calibri" panose="020F0502020204030204"/>
              <a:ea typeface="宋体" panose="02010600030101010101" pitchFamily="2" charset="-122"/>
            </a:endParaRPr>
          </a:p>
          <a:p>
            <a:pPr marL="266700" indent="-266700" algn="just">
              <a:spcBef>
                <a:spcPts val="1200"/>
              </a:spcBef>
              <a:buNone/>
              <a:defRPr/>
            </a:pPr>
            <a:r>
              <a:rPr lang="zh-CN" altLang="en-US" dirty="0">
                <a:solidFill>
                  <a:srgbClr val="C00000"/>
                </a:solidFill>
                <a:latin typeface="Calibri" panose="020F0502020204030204" charset="0"/>
                <a:ea typeface="宋体" panose="02010600030101010101" pitchFamily="2" charset="-122"/>
              </a:rPr>
              <a:t>    </a:t>
            </a:r>
            <a:r>
              <a:rPr lang="zh-CN" altLang="en-US" sz="2400" dirty="0">
                <a:solidFill>
                  <a:srgbClr val="C00000"/>
                </a:solidFill>
                <a:latin typeface="Calibri" panose="020F0502020204030204" charset="0"/>
                <a:ea typeface="宋体" panose="02010600030101010101" pitchFamily="2" charset="-122"/>
              </a:rPr>
              <a:t>那位秘书是一个瘦瘦的可爱的老太太。她朝我甜美地笑了笑，请我坐下，然后叫我填一份表。</a:t>
            </a:r>
            <a:endParaRPr lang="zh-CN" altLang="en-US" sz="2400" dirty="0">
              <a:solidFill>
                <a:srgbClr val="C00000"/>
              </a:solidFill>
              <a:latin typeface="Calibri" panose="020F0502020204030204" charset="0"/>
              <a:ea typeface="宋体" panose="02010600030101010101" pitchFamily="2" charset="-122"/>
            </a:endParaRPr>
          </a:p>
          <a:p>
            <a:pPr marL="536575" lvl="0" indent="-269875" algn="just">
              <a:spcBef>
                <a:spcPts val="1200"/>
              </a:spcBef>
              <a:buNone/>
              <a:defRPr/>
            </a:pPr>
            <a:endParaRPr lang="en-US" altLang="zh-CN" dirty="0">
              <a:solidFill>
                <a:prstClr val="black"/>
              </a:solidFill>
              <a:latin typeface="Calibri" panose="020F0502020204030204"/>
              <a:ea typeface="宋体" panose="02010600030101010101" pitchFamily="2" charset="-122"/>
            </a:endParaRPr>
          </a:p>
        </p:txBody>
      </p:sp>
      <p:pic>
        <p:nvPicPr>
          <p:cNvPr id="20" name="图片 19" descr="1"/>
          <p:cNvPicPr>
            <a:picLocks noChangeAspect="1"/>
          </p:cNvPicPr>
          <p:nvPr/>
        </p:nvPicPr>
        <p:blipFill>
          <a:blip r:embed="rId4"/>
          <a:stretch>
            <a:fillRect/>
          </a:stretch>
        </p:blipFill>
        <p:spPr>
          <a:xfrm>
            <a:off x="10850378" y="6007442"/>
            <a:ext cx="1103630" cy="554990"/>
          </a:xfrm>
          <a:prstGeom prst="rect">
            <a:avLst/>
          </a:prstGeom>
        </p:spPr>
      </p:pic>
      <p:pic>
        <p:nvPicPr>
          <p:cNvPr id="7" name="图片 6">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rcRect t="18378" b="31548"/>
          <a:stretch>
            <a:fillRect/>
          </a:stretch>
        </p:blipFill>
        <p:spPr>
          <a:xfrm>
            <a:off x="10627995" y="160020"/>
            <a:ext cx="524510" cy="4273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6">
                                            <p:txEl>
                                              <p:pRg st="2" end="2"/>
                                            </p:txEl>
                                          </p:spTgt>
                                        </p:tgtEl>
                                        <p:attrNameLst>
                                          <p:attrName>style.visibility</p:attrName>
                                        </p:attrNameLst>
                                      </p:cBhvr>
                                      <p:to>
                                        <p:strVal val="visible"/>
                                      </p:to>
                                    </p:set>
                                    <p:animEffect transition="in" filter="dissolve">
                                      <p:cBhvr>
                                        <p:cTn id="7" dur="500"/>
                                        <p:tgtEl>
                                          <p:spTgt spid="4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6">
                                            <p:txEl>
                                              <p:pRg st="4" end="4"/>
                                            </p:txEl>
                                          </p:spTgt>
                                        </p:tgtEl>
                                        <p:attrNameLst>
                                          <p:attrName>style.visibility</p:attrName>
                                        </p:attrNameLst>
                                      </p:cBhvr>
                                      <p:to>
                                        <p:strVal val="visible"/>
                                      </p:to>
                                    </p:set>
                                    <p:animEffect transition="in" filter="dissolve">
                                      <p:cBhvr>
                                        <p:cTn id="12" dur="500"/>
                                        <p:tgtEl>
                                          <p:spTgt spid="46">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dissolv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100" name="文本框 4"/>
          <p:cNvSpPr txBox="1">
            <a:spLocks noChangeArrowheads="1"/>
          </p:cNvSpPr>
          <p:nvPr/>
        </p:nvSpPr>
        <p:spPr bwMode="auto">
          <a:xfrm>
            <a:off x="184150" y="160338"/>
            <a:ext cx="7029450" cy="461665"/>
          </a:xfrm>
          <a:prstGeom prst="rect">
            <a:avLst/>
          </a:prstGeom>
          <a:noFill/>
          <a:ln w="9525">
            <a:noFill/>
            <a:miter lim="800000"/>
          </a:ln>
          <a:effectLst>
            <a:outerShdw blurRad="50800" dist="38100" dir="5400000" algn="t" rotWithShape="0">
              <a:prstClr val="black">
                <a:alpha val="40000"/>
              </a:prstClr>
            </a:outerShdw>
          </a:effectLst>
        </p:spPr>
        <p:txBody>
          <a:bodyPr wrap="square">
            <a:spAutoFit/>
          </a:bodyPr>
          <a:lstStyle/>
          <a:p>
            <a:r>
              <a:rPr lang="en-US" altLang="zh-CN" sz="2400" dirty="0">
                <a:solidFill>
                  <a:schemeClr val="bg1"/>
                </a:solidFill>
                <a:latin typeface="Arial Black" panose="020B0A04020102020204" pitchFamily="34" charset="0"/>
              </a:rPr>
              <a:t>Exercises · Language Exercises</a:t>
            </a:r>
            <a:endParaRPr lang="en-US" altLang="zh-CN" sz="2400" dirty="0">
              <a:solidFill>
                <a:schemeClr val="bg1"/>
              </a:solidFill>
              <a:latin typeface="Arial Black" panose="020B0A04020102020204" pitchFamily="34" charset="0"/>
            </a:endParaRPr>
          </a:p>
        </p:txBody>
      </p:sp>
      <p:pic>
        <p:nvPicPr>
          <p:cNvPr id="44" name="图片 43">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rcRect l="10347" t="37811" r="43034" b="24326"/>
          <a:stretch>
            <a:fillRect/>
          </a:stretch>
        </p:blipFill>
        <p:spPr>
          <a:xfrm>
            <a:off x="11264265" y="174625"/>
            <a:ext cx="503555" cy="454660"/>
          </a:xfrm>
          <a:prstGeom prst="rect">
            <a:avLst/>
          </a:prstGeom>
        </p:spPr>
      </p:pic>
      <p:sp>
        <p:nvSpPr>
          <p:cNvPr id="46" name="内容占位符 2"/>
          <p:cNvSpPr>
            <a:spLocks noGrp="1"/>
          </p:cNvSpPr>
          <p:nvPr/>
        </p:nvSpPr>
        <p:spPr>
          <a:xfrm>
            <a:off x="244475" y="881380"/>
            <a:ext cx="11683822" cy="5629275"/>
          </a:xfrm>
          <a:prstGeom prst="rect">
            <a:avLst/>
          </a:prstGeom>
          <a:noFill/>
          <a:ln w="9525">
            <a:noFill/>
            <a:miter lim="800000"/>
          </a:ln>
        </p:spPr>
        <p:txBody>
          <a:bodyPr vert="horz" wrap="square" lIns="91440" tIns="45720" rIns="91440" bIns="45720" numCol="1" anchor="t" anchorCtr="0" compatLnSpc="1"/>
          <a:lstStyle>
            <a:lvl1pPr marL="228600" indent="-22733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733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733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733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733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52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6700" indent="-266700" algn="just">
              <a:spcBef>
                <a:spcPts val="1200"/>
              </a:spcBef>
              <a:buNone/>
              <a:defRPr/>
            </a:pPr>
            <a:r>
              <a:rPr lang="en-US" altLang="zh-CN" b="1" dirty="0">
                <a:solidFill>
                  <a:prstClr val="black"/>
                </a:solidFill>
                <a:latin typeface="Calibri" panose="020F0502020204030204"/>
                <a:ea typeface="宋体" panose="02010600030101010101" pitchFamily="2" charset="-122"/>
              </a:rPr>
              <a:t>5. Translate the following sentences, paying attention to the words in bold type which may have different meanings in different contexts.</a:t>
            </a:r>
            <a:endParaRPr lang="en-US" altLang="zh-CN" b="1" dirty="0">
              <a:solidFill>
                <a:prstClr val="black"/>
              </a:solidFill>
              <a:latin typeface="Calibri" panose="020F0502020204030204"/>
              <a:ea typeface="宋体" panose="02010600030101010101" pitchFamily="2" charset="-122"/>
            </a:endParaRPr>
          </a:p>
          <a:p>
            <a:pPr marL="266700" lvl="0" indent="-266700" algn="just">
              <a:spcBef>
                <a:spcPts val="1200"/>
              </a:spcBef>
              <a:buNone/>
              <a:defRPr/>
            </a:pPr>
            <a:r>
              <a:rPr lang="en-US" altLang="zh-CN" dirty="0">
                <a:solidFill>
                  <a:prstClr val="black"/>
                </a:solidFill>
                <a:latin typeface="Calibri" panose="020F0502020204030204"/>
                <a:ea typeface="宋体" panose="02010600030101010101" pitchFamily="2" charset="-122"/>
              </a:rPr>
              <a:t>8. In the middle of the desert we found a nameless flower which smelt </a:t>
            </a:r>
            <a:r>
              <a:rPr lang="en-US" altLang="zh-CN" b="1" dirty="0">
                <a:solidFill>
                  <a:srgbClr val="CC6600"/>
                </a:solidFill>
                <a:latin typeface="Calibri" panose="020F0502020204030204"/>
                <a:ea typeface="宋体" panose="02010600030101010101" pitchFamily="2" charset="-122"/>
              </a:rPr>
              <a:t>faintly</a:t>
            </a:r>
            <a:r>
              <a:rPr lang="en-US" altLang="zh-CN" dirty="0">
                <a:solidFill>
                  <a:prstClr val="black"/>
                </a:solidFill>
                <a:latin typeface="Calibri" panose="020F0502020204030204"/>
                <a:ea typeface="宋体" panose="02010600030101010101" pitchFamily="2" charset="-122"/>
              </a:rPr>
              <a:t> </a:t>
            </a:r>
            <a:r>
              <a:rPr lang="en-US" altLang="zh-CN" b="1" dirty="0">
                <a:solidFill>
                  <a:srgbClr val="CC6600"/>
                </a:solidFill>
                <a:latin typeface="Calibri" panose="020F0502020204030204"/>
                <a:ea typeface="宋体" panose="02010600030101010101" pitchFamily="2" charset="-122"/>
              </a:rPr>
              <a:t>sweet</a:t>
            </a:r>
            <a:r>
              <a:rPr lang="en-US" altLang="zh-CN" dirty="0">
                <a:solidFill>
                  <a:prstClr val="black"/>
                </a:solidFill>
                <a:latin typeface="Calibri" panose="020F0502020204030204"/>
                <a:ea typeface="宋体" panose="02010600030101010101" pitchFamily="2" charset="-122"/>
              </a:rPr>
              <a:t> and</a:t>
            </a:r>
            <a:r>
              <a:rPr lang="zh-CN" altLang="en-US" dirty="0">
                <a:solidFill>
                  <a:prstClr val="black"/>
                </a:solidFill>
                <a:latin typeface="Calibri" panose="020F0502020204030204"/>
                <a:ea typeface="宋体" panose="02010600030101010101" pitchFamily="2" charset="-122"/>
              </a:rPr>
              <a:t> </a:t>
            </a:r>
            <a:r>
              <a:rPr lang="en-US" altLang="zh-CN" dirty="0">
                <a:solidFill>
                  <a:prstClr val="black"/>
                </a:solidFill>
                <a:latin typeface="Calibri" panose="020F0502020204030204"/>
                <a:ea typeface="宋体" panose="02010600030101010101" pitchFamily="2" charset="-122"/>
              </a:rPr>
              <a:t>tasted a bit </a:t>
            </a:r>
            <a:r>
              <a:rPr lang="en-US" altLang="zh-CN" b="1" dirty="0">
                <a:solidFill>
                  <a:srgbClr val="CC6600"/>
                </a:solidFill>
                <a:latin typeface="Calibri" panose="020F0502020204030204"/>
                <a:ea typeface="宋体" panose="02010600030101010101" pitchFamily="2" charset="-122"/>
              </a:rPr>
              <a:t>sweet</a:t>
            </a:r>
            <a:r>
              <a:rPr lang="en-US" altLang="zh-CN" dirty="0">
                <a:solidFill>
                  <a:prstClr val="black"/>
                </a:solidFill>
                <a:latin typeface="Calibri" panose="020F0502020204030204"/>
                <a:ea typeface="宋体" panose="02010600030101010101" pitchFamily="2" charset="-122"/>
              </a:rPr>
              <a:t>, too.</a:t>
            </a:r>
            <a:endParaRPr lang="en-US" altLang="zh-CN" dirty="0">
              <a:solidFill>
                <a:prstClr val="black"/>
              </a:solidFill>
              <a:latin typeface="Calibri" panose="020F0502020204030204"/>
              <a:ea typeface="宋体" panose="02010600030101010101" pitchFamily="2" charset="-122"/>
            </a:endParaRPr>
          </a:p>
          <a:p>
            <a:pPr marL="1270" indent="0">
              <a:spcBef>
                <a:spcPts val="1200"/>
              </a:spcBef>
              <a:buNone/>
            </a:pPr>
            <a:r>
              <a:rPr lang="zh-CN" altLang="en-US" sz="2400" dirty="0">
                <a:solidFill>
                  <a:srgbClr val="C00000"/>
                </a:solidFill>
                <a:latin typeface="Calibri" panose="020F0502020204030204" charset="0"/>
                <a:ea typeface="宋体" panose="02010600030101010101" pitchFamily="2" charset="-122"/>
              </a:rPr>
              <a:t>   我们在沙漠深处发现一种无名小花，它有一股淡淡的香味，放在嘴里还有一丝甜味。</a:t>
            </a:r>
            <a:endParaRPr lang="en-US" altLang="zh-CN" dirty="0">
              <a:solidFill>
                <a:prstClr val="black"/>
              </a:solidFill>
              <a:latin typeface="Calibri" panose="020F0502020204030204"/>
              <a:ea typeface="宋体" panose="02010600030101010101" pitchFamily="2" charset="-122"/>
            </a:endParaRPr>
          </a:p>
          <a:p>
            <a:pPr marL="266700" lvl="0" indent="-266700" algn="just">
              <a:spcBef>
                <a:spcPts val="1200"/>
              </a:spcBef>
              <a:buNone/>
              <a:defRPr/>
            </a:pPr>
            <a:r>
              <a:rPr lang="en-US" altLang="zh-CN" dirty="0">
                <a:solidFill>
                  <a:prstClr val="black"/>
                </a:solidFill>
                <a:latin typeface="Calibri" panose="020F0502020204030204"/>
                <a:ea typeface="宋体" panose="02010600030101010101" pitchFamily="2" charset="-122"/>
              </a:rPr>
              <a:t>9. I </a:t>
            </a:r>
            <a:r>
              <a:rPr lang="en-US" altLang="zh-CN" b="1" dirty="0">
                <a:solidFill>
                  <a:srgbClr val="CC6600"/>
                </a:solidFill>
                <a:latin typeface="Calibri" panose="020F0502020204030204"/>
                <a:ea typeface="宋体" panose="02010600030101010101" pitchFamily="2" charset="-122"/>
              </a:rPr>
              <a:t>sprayed</a:t>
            </a:r>
            <a:r>
              <a:rPr lang="en-US" altLang="zh-CN" dirty="0">
                <a:solidFill>
                  <a:prstClr val="black"/>
                </a:solidFill>
                <a:latin typeface="Calibri" panose="020F0502020204030204"/>
                <a:ea typeface="宋体" panose="02010600030101010101" pitchFamily="2" charset="-122"/>
              </a:rPr>
              <a:t> pesticides on the trees early this morning which </a:t>
            </a:r>
            <a:r>
              <a:rPr lang="en-US" altLang="zh-CN" b="1" dirty="0">
                <a:solidFill>
                  <a:srgbClr val="CC6600"/>
                </a:solidFill>
                <a:latin typeface="Calibri" panose="020F0502020204030204"/>
                <a:ea typeface="宋体" panose="02010600030101010101" pitchFamily="2" charset="-122"/>
              </a:rPr>
              <a:t>formed</a:t>
            </a:r>
            <a:r>
              <a:rPr lang="en-US" altLang="zh-CN" dirty="0">
                <a:solidFill>
                  <a:prstClr val="black"/>
                </a:solidFill>
                <a:latin typeface="Calibri" panose="020F0502020204030204"/>
                <a:ea typeface="宋体" panose="02010600030101010101" pitchFamily="2" charset="-122"/>
              </a:rPr>
              <a:t> a thin </a:t>
            </a:r>
            <a:r>
              <a:rPr lang="en-US" altLang="zh-CN" b="1" dirty="0">
                <a:solidFill>
                  <a:srgbClr val="CC6600"/>
                </a:solidFill>
                <a:latin typeface="Calibri" panose="020F0502020204030204"/>
                <a:ea typeface="宋体" panose="02010600030101010101" pitchFamily="2" charset="-122"/>
              </a:rPr>
              <a:t>film </a:t>
            </a:r>
            <a:r>
              <a:rPr lang="en-US" altLang="zh-CN" dirty="0">
                <a:solidFill>
                  <a:prstClr val="black"/>
                </a:solidFill>
                <a:latin typeface="Calibri" panose="020F0502020204030204"/>
                <a:ea typeface="宋体" panose="02010600030101010101" pitchFamily="2" charset="-122"/>
              </a:rPr>
              <a:t>on the leaves.</a:t>
            </a:r>
            <a:endParaRPr lang="en-US" altLang="zh-CN" dirty="0">
              <a:solidFill>
                <a:prstClr val="black"/>
              </a:solidFill>
              <a:latin typeface="Calibri" panose="020F0502020204030204"/>
              <a:ea typeface="宋体" panose="02010600030101010101" pitchFamily="2" charset="-122"/>
            </a:endParaRPr>
          </a:p>
          <a:p>
            <a:pPr marL="536575" lvl="0" indent="-269875" algn="just">
              <a:spcBef>
                <a:spcPts val="1200"/>
              </a:spcBef>
              <a:buNone/>
              <a:defRPr/>
            </a:pPr>
            <a:r>
              <a:rPr lang="zh-CN" altLang="en-US" sz="2400" dirty="0">
                <a:solidFill>
                  <a:srgbClr val="C00000"/>
                </a:solidFill>
                <a:latin typeface="Calibri" panose="020F0502020204030204" charset="0"/>
                <a:ea typeface="宋体" panose="02010600030101010101" pitchFamily="2" charset="-122"/>
              </a:rPr>
              <a:t>我今天一早给这些树喷洒了杀虫剂，这些树的叶子上就形成了一层薄膜。</a:t>
            </a:r>
            <a:endParaRPr lang="en-US" altLang="zh-CN" sz="2400" dirty="0">
              <a:solidFill>
                <a:prstClr val="black"/>
              </a:solidFill>
              <a:latin typeface="Calibri" panose="020F0502020204030204"/>
              <a:ea typeface="宋体" panose="02010600030101010101" pitchFamily="2" charset="-122"/>
            </a:endParaRPr>
          </a:p>
        </p:txBody>
      </p:sp>
      <p:pic>
        <p:nvPicPr>
          <p:cNvPr id="12" name="图片 11" descr="2"/>
          <p:cNvPicPr>
            <a:picLocks noChangeAspect="1"/>
          </p:cNvPicPr>
          <p:nvPr/>
        </p:nvPicPr>
        <p:blipFill>
          <a:blip r:embed="rId4"/>
          <a:stretch>
            <a:fillRect/>
          </a:stretch>
        </p:blipFill>
        <p:spPr>
          <a:xfrm>
            <a:off x="10854023" y="6007035"/>
            <a:ext cx="1103630" cy="554990"/>
          </a:xfrm>
          <a:prstGeom prst="rect">
            <a:avLst/>
          </a:prstGeom>
        </p:spPr>
      </p:pic>
      <p:pic>
        <p:nvPicPr>
          <p:cNvPr id="7" name="图片 6">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rcRect t="18378" b="31548"/>
          <a:stretch>
            <a:fillRect/>
          </a:stretch>
        </p:blipFill>
        <p:spPr>
          <a:xfrm>
            <a:off x="10627995" y="160020"/>
            <a:ext cx="524510" cy="4273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6">
                                            <p:txEl>
                                              <p:pRg st="2" end="2"/>
                                            </p:txEl>
                                          </p:spTgt>
                                        </p:tgtEl>
                                        <p:attrNameLst>
                                          <p:attrName>style.visibility</p:attrName>
                                        </p:attrNameLst>
                                      </p:cBhvr>
                                      <p:to>
                                        <p:strVal val="visible"/>
                                      </p:to>
                                    </p:set>
                                    <p:animEffect transition="in" filter="dissolve">
                                      <p:cBhvr>
                                        <p:cTn id="7" dur="500"/>
                                        <p:tgtEl>
                                          <p:spTgt spid="4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6">
                                            <p:txEl>
                                              <p:pRg st="4" end="4"/>
                                            </p:txEl>
                                          </p:spTgt>
                                        </p:tgtEl>
                                        <p:attrNameLst>
                                          <p:attrName>style.visibility</p:attrName>
                                        </p:attrNameLst>
                                      </p:cBhvr>
                                      <p:to>
                                        <p:strVal val="visible"/>
                                      </p:to>
                                    </p:set>
                                    <p:animEffect transition="in" filter="dissolve">
                                      <p:cBhvr>
                                        <p:cTn id="12" dur="500"/>
                                        <p:tgtEl>
                                          <p:spTgt spid="46">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100" name="文本框 4"/>
          <p:cNvSpPr txBox="1">
            <a:spLocks noChangeArrowheads="1"/>
          </p:cNvSpPr>
          <p:nvPr/>
        </p:nvSpPr>
        <p:spPr bwMode="auto">
          <a:xfrm>
            <a:off x="184150" y="160338"/>
            <a:ext cx="7029450" cy="461665"/>
          </a:xfrm>
          <a:prstGeom prst="rect">
            <a:avLst/>
          </a:prstGeom>
          <a:noFill/>
          <a:ln w="9525">
            <a:noFill/>
            <a:miter lim="800000"/>
          </a:ln>
          <a:effectLst>
            <a:outerShdw blurRad="50800" dist="38100" dir="5400000" algn="t" rotWithShape="0">
              <a:prstClr val="black">
                <a:alpha val="40000"/>
              </a:prstClr>
            </a:outerShdw>
          </a:effectLst>
        </p:spPr>
        <p:txBody>
          <a:bodyPr wrap="square">
            <a:spAutoFit/>
          </a:bodyPr>
          <a:lstStyle/>
          <a:p>
            <a:r>
              <a:rPr lang="en-US" altLang="zh-CN" sz="2400" dirty="0">
                <a:solidFill>
                  <a:schemeClr val="bg1"/>
                </a:solidFill>
                <a:latin typeface="Arial Black" panose="020B0A04020102020204" pitchFamily="34" charset="0"/>
              </a:rPr>
              <a:t>Exercises · Language Exercises</a:t>
            </a:r>
            <a:endParaRPr lang="en-US" altLang="zh-CN" sz="2400" dirty="0">
              <a:solidFill>
                <a:schemeClr val="bg1"/>
              </a:solidFill>
              <a:latin typeface="Arial Black" panose="020B0A04020102020204" pitchFamily="34" charset="0"/>
            </a:endParaRPr>
          </a:p>
        </p:txBody>
      </p:sp>
      <p:pic>
        <p:nvPicPr>
          <p:cNvPr id="44" name="图片 43">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rcRect l="10347" t="37811" r="43034" b="24326"/>
          <a:stretch>
            <a:fillRect/>
          </a:stretch>
        </p:blipFill>
        <p:spPr>
          <a:xfrm>
            <a:off x="11264265" y="174625"/>
            <a:ext cx="503555" cy="454660"/>
          </a:xfrm>
          <a:prstGeom prst="rect">
            <a:avLst/>
          </a:prstGeom>
        </p:spPr>
      </p:pic>
      <p:sp>
        <p:nvSpPr>
          <p:cNvPr id="46" name="内容占位符 2"/>
          <p:cNvSpPr>
            <a:spLocks noGrp="1"/>
          </p:cNvSpPr>
          <p:nvPr/>
        </p:nvSpPr>
        <p:spPr>
          <a:xfrm>
            <a:off x="244475" y="881380"/>
            <a:ext cx="11683822" cy="5629275"/>
          </a:xfrm>
          <a:prstGeom prst="rect">
            <a:avLst/>
          </a:prstGeom>
          <a:noFill/>
          <a:ln w="9525">
            <a:noFill/>
            <a:miter lim="800000"/>
          </a:ln>
        </p:spPr>
        <p:txBody>
          <a:bodyPr vert="horz" wrap="square" lIns="91440" tIns="45720" rIns="91440" bIns="45720" numCol="1" anchor="t" anchorCtr="0" compatLnSpc="1"/>
          <a:lstStyle>
            <a:lvl1pPr marL="228600" indent="-22733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733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733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733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733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52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6700" indent="-266700" algn="just">
              <a:buNone/>
              <a:defRPr/>
            </a:pPr>
            <a:r>
              <a:rPr lang="en-US" altLang="zh-CN" b="1" dirty="0">
                <a:solidFill>
                  <a:prstClr val="black"/>
                </a:solidFill>
                <a:latin typeface="Calibri" panose="020F0502020204030204"/>
                <a:ea typeface="宋体" panose="02010600030101010101" pitchFamily="2" charset="-122"/>
              </a:rPr>
              <a:t>6. Study the following examples and complete the sentences by translating the Chinese in the brackets.</a:t>
            </a:r>
            <a:endParaRPr lang="en-US" altLang="zh-CN" b="1" dirty="0">
              <a:solidFill>
                <a:prstClr val="black"/>
              </a:solidFill>
              <a:latin typeface="Calibri" panose="020F0502020204030204"/>
              <a:ea typeface="宋体" panose="02010600030101010101" pitchFamily="2" charset="-122"/>
            </a:endParaRPr>
          </a:p>
          <a:p>
            <a:pPr marL="266700" indent="-266700" algn="just">
              <a:buNone/>
              <a:defRPr/>
            </a:pPr>
            <a:r>
              <a:rPr lang="zh-CN" altLang="en-US" b="1" dirty="0">
                <a:solidFill>
                  <a:prstClr val="black"/>
                </a:solidFill>
                <a:latin typeface="Calibri" panose="020F0502020204030204"/>
                <a:ea typeface="宋体" panose="02010600030101010101" pitchFamily="2" charset="-122"/>
              </a:rPr>
              <a:t>    </a:t>
            </a:r>
            <a:r>
              <a:rPr lang="en-US" altLang="zh-CN" b="1" dirty="0">
                <a:solidFill>
                  <a:schemeClr val="accent2">
                    <a:lumMod val="75000"/>
                  </a:schemeClr>
                </a:solidFill>
                <a:latin typeface="Calibri" panose="020F0502020204030204"/>
                <a:ea typeface="宋体" panose="02010600030101010101" pitchFamily="2" charset="-122"/>
              </a:rPr>
              <a:t>Example 1</a:t>
            </a:r>
            <a:endParaRPr lang="en-US" altLang="zh-CN" b="1" dirty="0">
              <a:solidFill>
                <a:schemeClr val="accent2">
                  <a:lumMod val="75000"/>
                </a:schemeClr>
              </a:solidFill>
              <a:latin typeface="Calibri" panose="020F0502020204030204"/>
              <a:ea typeface="宋体" panose="02010600030101010101" pitchFamily="2" charset="-122"/>
            </a:endParaRPr>
          </a:p>
          <a:p>
            <a:pPr marL="266700" lvl="0" indent="-266700" algn="just">
              <a:spcBef>
                <a:spcPts val="500"/>
              </a:spcBef>
              <a:buNone/>
              <a:defRPr/>
            </a:pPr>
            <a:r>
              <a:rPr lang="zh-CN" altLang="en-US" dirty="0">
                <a:solidFill>
                  <a:prstClr val="black"/>
                </a:solidFill>
                <a:latin typeface="Calibri" panose="020F0502020204030204"/>
                <a:ea typeface="宋体" panose="02010600030101010101" pitchFamily="2" charset="-122"/>
              </a:rPr>
              <a:t>    </a:t>
            </a:r>
            <a:r>
              <a:rPr lang="en-US" altLang="zh-CN" dirty="0">
                <a:solidFill>
                  <a:prstClr val="black"/>
                </a:solidFill>
                <a:latin typeface="Calibri" panose="020F0502020204030204"/>
                <a:ea typeface="宋体" panose="02010600030101010101" pitchFamily="2" charset="-122"/>
              </a:rPr>
              <a:t>She will dance </a:t>
            </a:r>
            <a:r>
              <a:rPr lang="en-US" altLang="zh-CN" b="1" dirty="0">
                <a:solidFill>
                  <a:schemeClr val="accent2">
                    <a:lumMod val="75000"/>
                  </a:schemeClr>
                </a:solidFill>
                <a:latin typeface="Calibri" panose="020F0502020204030204"/>
                <a:ea typeface="宋体" panose="02010600030101010101" pitchFamily="2" charset="-122"/>
              </a:rPr>
              <a:t>so</a:t>
            </a:r>
            <a:r>
              <a:rPr lang="en-US" altLang="zh-CN" dirty="0">
                <a:solidFill>
                  <a:prstClr val="black"/>
                </a:solidFill>
                <a:latin typeface="Calibri" panose="020F0502020204030204"/>
                <a:ea typeface="宋体" panose="02010600030101010101" pitchFamily="2" charset="-122"/>
              </a:rPr>
              <a:t> lightly </a:t>
            </a:r>
            <a:r>
              <a:rPr lang="en-US" altLang="zh-CN" b="1" dirty="0">
                <a:solidFill>
                  <a:schemeClr val="accent2">
                    <a:lumMod val="75000"/>
                  </a:schemeClr>
                </a:solidFill>
                <a:latin typeface="Calibri" panose="020F0502020204030204"/>
                <a:ea typeface="宋体" panose="02010600030101010101" pitchFamily="2" charset="-122"/>
              </a:rPr>
              <a:t>that</a:t>
            </a:r>
            <a:r>
              <a:rPr lang="en-US" altLang="zh-CN" dirty="0">
                <a:solidFill>
                  <a:prstClr val="black"/>
                </a:solidFill>
                <a:latin typeface="Calibri" panose="020F0502020204030204"/>
                <a:ea typeface="宋体" panose="02010600030101010101" pitchFamily="2" charset="-122"/>
              </a:rPr>
              <a:t> her feet will not touch the floor. (para. 7)</a:t>
            </a:r>
            <a:endParaRPr lang="en-US" altLang="zh-CN" dirty="0">
              <a:solidFill>
                <a:prstClr val="black"/>
              </a:solidFill>
              <a:latin typeface="Calibri" panose="020F0502020204030204"/>
              <a:ea typeface="宋体" panose="02010600030101010101" pitchFamily="2" charset="-122"/>
            </a:endParaRPr>
          </a:p>
          <a:p>
            <a:pPr marL="266700" lvl="0" indent="-266700" algn="just">
              <a:spcBef>
                <a:spcPts val="500"/>
              </a:spcBef>
              <a:buNone/>
              <a:defRPr/>
            </a:pPr>
            <a:r>
              <a:rPr lang="en-US" altLang="zh-CN" dirty="0">
                <a:solidFill>
                  <a:prstClr val="black"/>
                </a:solidFill>
                <a:latin typeface="Calibri" panose="020F0502020204030204"/>
                <a:ea typeface="宋体" panose="02010600030101010101" pitchFamily="2" charset="-122"/>
              </a:rPr>
              <a:t>1. He loved his hometown so much </a:t>
            </a:r>
            <a:r>
              <a:rPr lang="en-US" altLang="zh-CN" spc="-100" dirty="0">
                <a:solidFill>
                  <a:schemeClr val="tx1">
                    <a:lumMod val="95000"/>
                    <a:lumOff val="5000"/>
                  </a:schemeClr>
                </a:solidFill>
                <a:latin typeface="Calibri" panose="020F0502020204030204"/>
                <a:ea typeface="宋体" panose="02010600030101010101" pitchFamily="2" charset="-122"/>
              </a:rPr>
              <a:t>____________________________________</a:t>
            </a:r>
            <a:endParaRPr lang="en-US" altLang="zh-CN" spc="-100" dirty="0">
              <a:solidFill>
                <a:schemeClr val="tx1">
                  <a:lumMod val="95000"/>
                  <a:lumOff val="5000"/>
                </a:schemeClr>
              </a:solidFill>
              <a:latin typeface="Calibri" panose="020F0502020204030204"/>
              <a:ea typeface="宋体" panose="02010600030101010101" pitchFamily="2" charset="-122"/>
            </a:endParaRPr>
          </a:p>
          <a:p>
            <a:pPr marL="266700" indent="-266700" algn="just">
              <a:spcBef>
                <a:spcPts val="500"/>
              </a:spcBef>
              <a:buNone/>
              <a:defRPr/>
            </a:pPr>
            <a:r>
              <a:rPr lang="zh-CN" altLang="en-US" spc="-100" dirty="0">
                <a:solidFill>
                  <a:schemeClr val="tx1">
                    <a:lumMod val="95000"/>
                    <a:lumOff val="5000"/>
                  </a:schemeClr>
                </a:solidFill>
                <a:latin typeface="Calibri" panose="020F0502020204030204"/>
                <a:ea typeface="宋体" panose="02010600030101010101" pitchFamily="2" charset="-122"/>
              </a:rPr>
              <a:t>   </a:t>
            </a:r>
            <a:r>
              <a:rPr lang="en-US" altLang="zh-CN" spc="-100" dirty="0">
                <a:solidFill>
                  <a:schemeClr val="tx1">
                    <a:lumMod val="95000"/>
                    <a:lumOff val="5000"/>
                  </a:schemeClr>
                </a:solidFill>
                <a:latin typeface="Calibri" panose="020F0502020204030204"/>
                <a:ea typeface="宋体" panose="02010600030101010101" pitchFamily="2" charset="-122"/>
              </a:rPr>
              <a:t>_______________________________________________</a:t>
            </a:r>
            <a:r>
              <a:rPr lang="zh-CN" altLang="en-US" sz="2400" dirty="0">
                <a:solidFill>
                  <a:schemeClr val="accent2">
                    <a:lumMod val="75000"/>
                  </a:schemeClr>
                </a:solidFill>
                <a:latin typeface="Calibri" panose="020F0502020204030204"/>
                <a:ea typeface="宋体" panose="02010600030101010101" pitchFamily="2" charset="-122"/>
              </a:rPr>
              <a:t>（以至于他决定毕业以后就回去终身当乡村教师）</a:t>
            </a:r>
            <a:r>
              <a:rPr lang="en-US" altLang="zh-CN" dirty="0">
                <a:latin typeface="Calibri" panose="020F0502020204030204" charset="0"/>
                <a:ea typeface="宋体" panose="02010600030101010101" pitchFamily="2" charset="-122"/>
                <a:cs typeface="Calibri" panose="020F0502020204030204" charset="0"/>
              </a:rPr>
              <a:t>.</a:t>
            </a:r>
            <a:endParaRPr lang="zh-CN" altLang="en-US" sz="2400" dirty="0">
              <a:latin typeface="Calibri" panose="020F0502020204030204"/>
              <a:ea typeface="宋体" panose="02010600030101010101" pitchFamily="2" charset="-122"/>
            </a:endParaRPr>
          </a:p>
          <a:p>
            <a:pPr marL="266700" lvl="0" indent="-266700" algn="just">
              <a:spcBef>
                <a:spcPts val="500"/>
              </a:spcBef>
              <a:buNone/>
              <a:defRPr/>
            </a:pPr>
            <a:r>
              <a:rPr lang="en-US" altLang="zh-CN" dirty="0">
                <a:solidFill>
                  <a:prstClr val="black"/>
                </a:solidFill>
                <a:latin typeface="Calibri" panose="020F0502020204030204"/>
                <a:ea typeface="宋体" panose="02010600030101010101" pitchFamily="2" charset="-122"/>
              </a:rPr>
              <a:t>2. The king was so corrupt and unpopular </a:t>
            </a:r>
            <a:r>
              <a:rPr lang="en-US" altLang="zh-CN" spc="-100" dirty="0">
                <a:solidFill>
                  <a:schemeClr val="tx1">
                    <a:lumMod val="95000"/>
                    <a:lumOff val="5000"/>
                  </a:schemeClr>
                </a:solidFill>
                <a:latin typeface="Calibri" panose="020F0502020204030204"/>
                <a:ea typeface="宋体" panose="02010600030101010101" pitchFamily="2" charset="-122"/>
              </a:rPr>
              <a:t>_________________________</a:t>
            </a:r>
            <a:r>
              <a:rPr lang="zh-CN" altLang="en-US" spc="-100" dirty="0">
                <a:solidFill>
                  <a:schemeClr val="tx1">
                    <a:lumMod val="95000"/>
                    <a:lumOff val="5000"/>
                  </a:schemeClr>
                </a:solidFill>
                <a:latin typeface="Calibri" panose="020F0502020204030204"/>
                <a:ea typeface="宋体" panose="02010600030101010101" pitchFamily="2" charset="-122"/>
              </a:rPr>
              <a:t> </a:t>
            </a:r>
            <a:r>
              <a:rPr lang="zh-CN" altLang="en-US" sz="2400" dirty="0">
                <a:solidFill>
                  <a:schemeClr val="accent2">
                    <a:lumMod val="75000"/>
                  </a:schemeClr>
                </a:solidFill>
                <a:latin typeface="Calibri" panose="020F0502020204030204"/>
                <a:ea typeface="宋体" panose="02010600030101010101" pitchFamily="2" charset="-122"/>
              </a:rPr>
              <a:t>（以至于他很快就失去了权力）</a:t>
            </a:r>
            <a:r>
              <a:rPr lang="en-US" altLang="zh-CN" dirty="0">
                <a:solidFill>
                  <a:prstClr val="black"/>
                </a:solidFill>
                <a:latin typeface="Calibri" panose="020F0502020204030204"/>
                <a:ea typeface="宋体" panose="02010600030101010101" pitchFamily="2" charset="-122"/>
              </a:rPr>
              <a:t>.</a:t>
            </a:r>
            <a:endParaRPr lang="en-US" altLang="zh-CN" dirty="0">
              <a:solidFill>
                <a:prstClr val="black"/>
              </a:solidFill>
              <a:latin typeface="Calibri" panose="020F0502020204030204"/>
              <a:ea typeface="宋体" panose="02010600030101010101" pitchFamily="2" charset="-122"/>
            </a:endParaRPr>
          </a:p>
          <a:p>
            <a:pPr marL="266700" lvl="0" indent="-266700" algn="just">
              <a:spcBef>
                <a:spcPts val="500"/>
              </a:spcBef>
              <a:buNone/>
              <a:defRPr/>
            </a:pPr>
            <a:r>
              <a:rPr lang="en-US" altLang="zh-CN" dirty="0">
                <a:solidFill>
                  <a:prstClr val="black"/>
                </a:solidFill>
                <a:latin typeface="Calibri" panose="020F0502020204030204"/>
                <a:ea typeface="宋体" panose="02010600030101010101" pitchFamily="2" charset="-122"/>
              </a:rPr>
              <a:t>3.China has grown so much in its influence</a:t>
            </a:r>
            <a:r>
              <a:rPr lang="en-US" altLang="zh-CN" spc="-100" dirty="0">
                <a:solidFill>
                  <a:schemeClr val="tx1">
                    <a:lumMod val="95000"/>
                    <a:lumOff val="5000"/>
                  </a:schemeClr>
                </a:solidFill>
                <a:latin typeface="Calibri" panose="020F0502020204030204"/>
                <a:ea typeface="宋体" panose="02010600030101010101" pitchFamily="2" charset="-122"/>
              </a:rPr>
              <a:t> ______________________________</a:t>
            </a:r>
            <a:endParaRPr lang="en-US" altLang="zh-CN" spc="-100" dirty="0">
              <a:solidFill>
                <a:schemeClr val="tx1">
                  <a:lumMod val="95000"/>
                  <a:lumOff val="5000"/>
                </a:schemeClr>
              </a:solidFill>
              <a:latin typeface="Calibri" panose="020F0502020204030204"/>
              <a:ea typeface="宋体" panose="02010600030101010101" pitchFamily="2" charset="-122"/>
            </a:endParaRPr>
          </a:p>
          <a:p>
            <a:pPr marL="536575" lvl="0" indent="-269875" algn="just">
              <a:spcBef>
                <a:spcPts val="500"/>
              </a:spcBef>
              <a:buNone/>
              <a:defRPr/>
            </a:pPr>
            <a:r>
              <a:rPr lang="en-US" altLang="zh-CN" spc="-100" dirty="0">
                <a:solidFill>
                  <a:schemeClr val="tx1">
                    <a:lumMod val="95000"/>
                    <a:lumOff val="5000"/>
                  </a:schemeClr>
                </a:solidFill>
                <a:latin typeface="Calibri" panose="020F0502020204030204"/>
                <a:ea typeface="宋体" panose="02010600030101010101" pitchFamily="2" charset="-122"/>
              </a:rPr>
              <a:t>____________________________________________________________________</a:t>
            </a:r>
            <a:r>
              <a:rPr lang="zh-CN" altLang="en-US" sz="2400" dirty="0">
                <a:solidFill>
                  <a:schemeClr val="accent2">
                    <a:lumMod val="75000"/>
                  </a:schemeClr>
                </a:solidFill>
                <a:latin typeface="Calibri" panose="020F0502020204030204"/>
                <a:ea typeface="宋体" panose="02010600030101010101" pitchFamily="2" charset="-122"/>
              </a:rPr>
              <a:t>（以至于人们通常都认为中国的参与能更好地解决世界上的很多问题）</a:t>
            </a:r>
            <a:r>
              <a:rPr lang="en-US" altLang="zh-CN" sz="2400" dirty="0">
                <a:solidFill>
                  <a:prstClr val="black"/>
                </a:solidFill>
                <a:latin typeface="Calibri" panose="020F0502020204030204"/>
                <a:ea typeface="宋体" panose="02010600030101010101" pitchFamily="2" charset="-122"/>
              </a:rPr>
              <a:t>.</a:t>
            </a:r>
            <a:endParaRPr lang="en-US" altLang="zh-CN" sz="2400" dirty="0">
              <a:solidFill>
                <a:prstClr val="black"/>
              </a:solidFill>
              <a:latin typeface="Calibri" panose="020F0502020204030204"/>
              <a:ea typeface="宋体" panose="02010600030101010101" pitchFamily="2" charset="-122"/>
            </a:endParaRPr>
          </a:p>
          <a:p>
            <a:pPr marL="536575" lvl="0" indent="-269875" algn="just">
              <a:spcBef>
                <a:spcPts val="500"/>
              </a:spcBef>
              <a:buNone/>
              <a:defRPr/>
            </a:pPr>
            <a:endParaRPr lang="en-US" altLang="zh-CN" dirty="0">
              <a:solidFill>
                <a:prstClr val="black"/>
              </a:solidFill>
              <a:latin typeface="Calibri" panose="020F0502020204030204"/>
              <a:ea typeface="宋体" panose="02010600030101010101" pitchFamily="2" charset="-122"/>
            </a:endParaRPr>
          </a:p>
          <a:p>
            <a:pPr marL="536575" lvl="0" indent="-269875" algn="just">
              <a:spcBef>
                <a:spcPts val="500"/>
              </a:spcBef>
              <a:buNone/>
              <a:defRPr/>
            </a:pPr>
            <a:endParaRPr lang="en-US" altLang="zh-CN" dirty="0">
              <a:solidFill>
                <a:prstClr val="black"/>
              </a:solidFill>
              <a:latin typeface="Calibri" panose="020F0502020204030204"/>
              <a:ea typeface="宋体" panose="02010600030101010101" pitchFamily="2" charset="-122"/>
            </a:endParaRPr>
          </a:p>
        </p:txBody>
      </p:sp>
      <p:pic>
        <p:nvPicPr>
          <p:cNvPr id="20" name="图片 19" descr="1"/>
          <p:cNvPicPr>
            <a:picLocks noChangeAspect="1"/>
          </p:cNvPicPr>
          <p:nvPr/>
        </p:nvPicPr>
        <p:blipFill>
          <a:blip r:embed="rId4"/>
          <a:stretch>
            <a:fillRect/>
          </a:stretch>
        </p:blipFill>
        <p:spPr>
          <a:xfrm>
            <a:off x="10850378" y="6007442"/>
            <a:ext cx="1103630" cy="554990"/>
          </a:xfrm>
          <a:prstGeom prst="rect">
            <a:avLst/>
          </a:prstGeom>
        </p:spPr>
      </p:pic>
      <p:sp>
        <p:nvSpPr>
          <p:cNvPr id="9" name="文本框 8"/>
          <p:cNvSpPr txBox="1"/>
          <p:nvPr/>
        </p:nvSpPr>
        <p:spPr>
          <a:xfrm>
            <a:off x="5576857" y="2613320"/>
            <a:ext cx="5836667" cy="492443"/>
          </a:xfrm>
          <a:prstGeom prst="rect">
            <a:avLst/>
          </a:prstGeom>
          <a:noFill/>
        </p:spPr>
        <p:txBody>
          <a:bodyPr wrap="square" rtlCol="0">
            <a:spAutoFit/>
          </a:bodyPr>
          <a:lstStyle/>
          <a:p>
            <a:pPr eaLnBrk="0" fontAlgn="base" hangingPunct="0">
              <a:spcBef>
                <a:spcPct val="0"/>
              </a:spcBef>
              <a:spcAft>
                <a:spcPct val="0"/>
              </a:spcAft>
            </a:pPr>
            <a:r>
              <a:rPr lang="en-GB" altLang="zh-CN" sz="2600" dirty="0">
                <a:solidFill>
                  <a:srgbClr val="C00000"/>
                </a:solidFill>
                <a:latin typeface="Calibri" panose="020F0502020204030204" charset="0"/>
                <a:ea typeface="宋体" panose="02010600030101010101" pitchFamily="2" charset="-122"/>
              </a:rPr>
              <a:t>that he decided to devote his whole life to</a:t>
            </a:r>
            <a:endParaRPr lang="zh-CN" altLang="en-US" sz="2600" dirty="0">
              <a:solidFill>
                <a:srgbClr val="C00000"/>
              </a:solidFill>
              <a:latin typeface="Calibri" panose="020F0502020204030204" charset="0"/>
              <a:ea typeface="宋体" panose="02010600030101010101" pitchFamily="2" charset="-122"/>
            </a:endParaRPr>
          </a:p>
        </p:txBody>
      </p:sp>
      <p:sp>
        <p:nvSpPr>
          <p:cNvPr id="12" name="文本框 11"/>
          <p:cNvSpPr txBox="1"/>
          <p:nvPr/>
        </p:nvSpPr>
        <p:spPr>
          <a:xfrm>
            <a:off x="643566" y="3053627"/>
            <a:ext cx="7758955" cy="523220"/>
          </a:xfrm>
          <a:prstGeom prst="rect">
            <a:avLst/>
          </a:prstGeom>
          <a:noFill/>
        </p:spPr>
        <p:txBody>
          <a:bodyPr wrap="square" rtlCol="0">
            <a:spAutoFit/>
          </a:bodyPr>
          <a:lstStyle/>
          <a:p>
            <a:pPr eaLnBrk="0" fontAlgn="base" hangingPunct="0">
              <a:spcBef>
                <a:spcPct val="0"/>
              </a:spcBef>
              <a:spcAft>
                <a:spcPct val="0"/>
              </a:spcAft>
            </a:pPr>
            <a:r>
              <a:rPr lang="en-GB" altLang="zh-CN" sz="2800" dirty="0">
                <a:solidFill>
                  <a:srgbClr val="C00000"/>
                </a:solidFill>
                <a:latin typeface="Calibri" panose="020F0502020204030204" charset="0"/>
                <a:ea typeface="宋体" panose="02010600030101010101" pitchFamily="2" charset="-122"/>
              </a:rPr>
              <a:t>teaching in his home village after he finished school</a:t>
            </a:r>
            <a:endParaRPr lang="zh-CN" altLang="en-US" sz="2800" dirty="0">
              <a:solidFill>
                <a:srgbClr val="C00000"/>
              </a:solidFill>
              <a:latin typeface="Calibri" panose="020F0502020204030204" charset="0"/>
              <a:ea typeface="宋体" panose="02010600030101010101" pitchFamily="2" charset="-122"/>
            </a:endParaRPr>
          </a:p>
        </p:txBody>
      </p:sp>
      <p:sp>
        <p:nvSpPr>
          <p:cNvPr id="13" name="文本框 12"/>
          <p:cNvSpPr txBox="1"/>
          <p:nvPr/>
        </p:nvSpPr>
        <p:spPr>
          <a:xfrm>
            <a:off x="6346107" y="3864333"/>
            <a:ext cx="4364889" cy="523220"/>
          </a:xfrm>
          <a:prstGeom prst="rect">
            <a:avLst/>
          </a:prstGeom>
          <a:noFill/>
        </p:spPr>
        <p:txBody>
          <a:bodyPr wrap="square" rtlCol="0">
            <a:spAutoFit/>
          </a:bodyPr>
          <a:lstStyle/>
          <a:p>
            <a:pPr eaLnBrk="0" fontAlgn="base" hangingPunct="0">
              <a:spcBef>
                <a:spcPct val="0"/>
              </a:spcBef>
              <a:spcAft>
                <a:spcPct val="0"/>
              </a:spcAft>
            </a:pPr>
            <a:r>
              <a:rPr lang="en-GB" altLang="zh-CN" sz="2800" dirty="0">
                <a:solidFill>
                  <a:srgbClr val="C00000"/>
                </a:solidFill>
                <a:latin typeface="Calibri" panose="020F0502020204030204" charset="0"/>
                <a:ea typeface="宋体" panose="02010600030101010101" pitchFamily="2" charset="-122"/>
              </a:rPr>
              <a:t>that he soon lost his power</a:t>
            </a:r>
            <a:endParaRPr lang="zh-CN" altLang="en-US" sz="2800" dirty="0">
              <a:solidFill>
                <a:srgbClr val="C00000"/>
              </a:solidFill>
              <a:latin typeface="Calibri" panose="020F0502020204030204" charset="0"/>
              <a:ea typeface="宋体" panose="02010600030101010101" pitchFamily="2" charset="-122"/>
            </a:endParaRPr>
          </a:p>
        </p:txBody>
      </p:sp>
      <p:sp>
        <p:nvSpPr>
          <p:cNvPr id="14" name="文本框 13"/>
          <p:cNvSpPr txBox="1"/>
          <p:nvPr/>
        </p:nvSpPr>
        <p:spPr>
          <a:xfrm>
            <a:off x="6520269" y="4701493"/>
            <a:ext cx="5359026" cy="523220"/>
          </a:xfrm>
          <a:prstGeom prst="rect">
            <a:avLst/>
          </a:prstGeom>
          <a:noFill/>
        </p:spPr>
        <p:txBody>
          <a:bodyPr wrap="square" rtlCol="0">
            <a:spAutoFit/>
          </a:bodyPr>
          <a:lstStyle/>
          <a:p>
            <a:pPr eaLnBrk="0" fontAlgn="base" hangingPunct="0">
              <a:spcBef>
                <a:spcPct val="0"/>
              </a:spcBef>
              <a:spcAft>
                <a:spcPct val="0"/>
              </a:spcAft>
            </a:pPr>
            <a:r>
              <a:rPr lang="en-GB" altLang="zh-CN" sz="2800" spc="-100" dirty="0">
                <a:solidFill>
                  <a:srgbClr val="C00000"/>
                </a:solidFill>
                <a:latin typeface="Calibri" panose="020F0502020204030204" charset="0"/>
                <a:ea typeface="宋体" panose="02010600030101010101" pitchFamily="2" charset="-122"/>
              </a:rPr>
              <a:t>that people generally agree/feel that</a:t>
            </a:r>
            <a:endParaRPr lang="zh-CN" altLang="en-US" sz="2800" spc="-100" dirty="0">
              <a:solidFill>
                <a:srgbClr val="C00000"/>
              </a:solidFill>
              <a:latin typeface="Calibri" panose="020F0502020204030204" charset="0"/>
              <a:ea typeface="宋体" panose="02010600030101010101" pitchFamily="2" charset="-122"/>
            </a:endParaRPr>
          </a:p>
        </p:txBody>
      </p:sp>
      <p:sp>
        <p:nvSpPr>
          <p:cNvPr id="15" name="文本框 14"/>
          <p:cNvSpPr txBox="1"/>
          <p:nvPr/>
        </p:nvSpPr>
        <p:spPr>
          <a:xfrm>
            <a:off x="534415" y="5180155"/>
            <a:ext cx="11623384" cy="523220"/>
          </a:xfrm>
          <a:prstGeom prst="rect">
            <a:avLst/>
          </a:prstGeom>
          <a:noFill/>
        </p:spPr>
        <p:txBody>
          <a:bodyPr wrap="square" rtlCol="0">
            <a:spAutoFit/>
          </a:bodyPr>
          <a:lstStyle/>
          <a:p>
            <a:pPr eaLnBrk="0" fontAlgn="base" hangingPunct="0">
              <a:spcBef>
                <a:spcPct val="0"/>
              </a:spcBef>
              <a:spcAft>
                <a:spcPct val="0"/>
              </a:spcAft>
            </a:pPr>
            <a:r>
              <a:rPr lang="en-GB" altLang="zh-CN" sz="2800" spc="-100" dirty="0">
                <a:solidFill>
                  <a:srgbClr val="C00000"/>
                </a:solidFill>
                <a:latin typeface="Calibri" panose="020F0502020204030204" charset="0"/>
                <a:ea typeface="宋体" panose="02010600030101010101" pitchFamily="2" charset="-122"/>
              </a:rPr>
              <a:t>many problems in the world can be better resolved with its participation/involvement</a:t>
            </a:r>
            <a:endParaRPr lang="zh-CN" altLang="en-US" sz="2600" dirty="0">
              <a:solidFill>
                <a:srgbClr val="C00000"/>
              </a:solidFill>
              <a:latin typeface="Calibri" panose="020F0502020204030204" charset="0"/>
              <a:ea typeface="宋体" panose="02010600030101010101" pitchFamily="2" charset="-122"/>
            </a:endParaRPr>
          </a:p>
        </p:txBody>
      </p:sp>
      <p:pic>
        <p:nvPicPr>
          <p:cNvPr id="17" name="图片 16">
            <a:hlinkClick r:id="rId2" action="ppaction://hlinksldjump"/>
          </p:cNvPr>
          <p:cNvPicPr>
            <a:picLocks noChangeAspect="1"/>
          </p:cNvPicPr>
          <p:nvPr/>
        </p:nvPicPr>
        <p:blipFill>
          <a:blip r:embed="rId5">
            <a:extLst>
              <a:ext uri="{28A0092B-C50C-407E-A947-70E740481C1C}">
                <a14:useLocalDpi xmlns:a14="http://schemas.microsoft.com/office/drawing/2010/main" val="0"/>
              </a:ext>
            </a:extLst>
          </a:blip>
          <a:srcRect t="18378" b="31548"/>
          <a:stretch>
            <a:fillRect/>
          </a:stretch>
        </p:blipFill>
        <p:spPr>
          <a:xfrm>
            <a:off x="10627995" y="160020"/>
            <a:ext cx="524510" cy="4273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dissolv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dissolve">
                                      <p:cBhvr>
                                        <p:cTn id="20" dur="500"/>
                                        <p:tgtEl>
                                          <p:spTgt spid="14"/>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dissolv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dissolve">
                                      <p:cBhvr>
                                        <p:cTn id="2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P spid="14"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100" name="文本框 4"/>
          <p:cNvSpPr txBox="1">
            <a:spLocks noChangeArrowheads="1"/>
          </p:cNvSpPr>
          <p:nvPr/>
        </p:nvSpPr>
        <p:spPr bwMode="auto">
          <a:xfrm>
            <a:off x="184150" y="160338"/>
            <a:ext cx="7029450" cy="461665"/>
          </a:xfrm>
          <a:prstGeom prst="rect">
            <a:avLst/>
          </a:prstGeom>
          <a:noFill/>
          <a:ln w="9525">
            <a:noFill/>
            <a:miter lim="800000"/>
          </a:ln>
          <a:effectLst>
            <a:outerShdw blurRad="50800" dist="38100" dir="5400000" algn="t" rotWithShape="0">
              <a:prstClr val="black">
                <a:alpha val="40000"/>
              </a:prstClr>
            </a:outerShdw>
          </a:effectLst>
        </p:spPr>
        <p:txBody>
          <a:bodyPr wrap="square">
            <a:spAutoFit/>
          </a:bodyPr>
          <a:lstStyle/>
          <a:p>
            <a:r>
              <a:rPr lang="en-US" altLang="zh-CN" sz="2400" dirty="0">
                <a:solidFill>
                  <a:schemeClr val="bg1"/>
                </a:solidFill>
                <a:latin typeface="Arial Black" panose="020B0A04020102020204" pitchFamily="34" charset="0"/>
              </a:rPr>
              <a:t>Exercises · Language Exercises</a:t>
            </a:r>
            <a:endParaRPr lang="en-US" altLang="zh-CN" sz="2400" dirty="0">
              <a:solidFill>
                <a:schemeClr val="bg1"/>
              </a:solidFill>
              <a:latin typeface="Arial Black" panose="020B0A04020102020204" pitchFamily="34" charset="0"/>
            </a:endParaRPr>
          </a:p>
        </p:txBody>
      </p:sp>
      <p:pic>
        <p:nvPicPr>
          <p:cNvPr id="44" name="图片 43">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rcRect l="10347" t="37811" r="43034" b="24326"/>
          <a:stretch>
            <a:fillRect/>
          </a:stretch>
        </p:blipFill>
        <p:spPr>
          <a:xfrm>
            <a:off x="11264265" y="174625"/>
            <a:ext cx="503555" cy="454660"/>
          </a:xfrm>
          <a:prstGeom prst="rect">
            <a:avLst/>
          </a:prstGeom>
        </p:spPr>
      </p:pic>
      <p:sp>
        <p:nvSpPr>
          <p:cNvPr id="46" name="内容占位符 2"/>
          <p:cNvSpPr>
            <a:spLocks noGrp="1"/>
          </p:cNvSpPr>
          <p:nvPr/>
        </p:nvSpPr>
        <p:spPr>
          <a:xfrm>
            <a:off x="244475" y="881380"/>
            <a:ext cx="11683822" cy="5629275"/>
          </a:xfrm>
          <a:prstGeom prst="rect">
            <a:avLst/>
          </a:prstGeom>
          <a:noFill/>
          <a:ln w="9525">
            <a:noFill/>
            <a:miter lim="800000"/>
          </a:ln>
        </p:spPr>
        <p:txBody>
          <a:bodyPr vert="horz" wrap="square" lIns="91440" tIns="45720" rIns="91440" bIns="45720" numCol="1" anchor="t" anchorCtr="0" compatLnSpc="1"/>
          <a:lstStyle>
            <a:lvl1pPr marL="228600" indent="-22733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733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733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733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733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52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6700" indent="-266700" algn="just">
              <a:buNone/>
              <a:defRPr/>
            </a:pPr>
            <a:r>
              <a:rPr lang="en-US" altLang="zh-CN" b="1" dirty="0">
                <a:solidFill>
                  <a:prstClr val="black"/>
                </a:solidFill>
                <a:latin typeface="Calibri" panose="020F0502020204030204"/>
                <a:ea typeface="宋体" panose="02010600030101010101" pitchFamily="2" charset="-122"/>
              </a:rPr>
              <a:t>6. Study the following examples and complete the sentences by translating the Chinese in the brackets.</a:t>
            </a:r>
            <a:endParaRPr lang="en-US" altLang="zh-CN" b="1" dirty="0">
              <a:solidFill>
                <a:prstClr val="black"/>
              </a:solidFill>
              <a:latin typeface="Calibri" panose="020F0502020204030204"/>
              <a:ea typeface="宋体" panose="02010600030101010101" pitchFamily="2" charset="-122"/>
            </a:endParaRPr>
          </a:p>
          <a:p>
            <a:pPr marL="266700" indent="-266700" algn="just">
              <a:buNone/>
              <a:defRPr/>
            </a:pPr>
            <a:r>
              <a:rPr lang="zh-CN" altLang="en-US" b="1" dirty="0">
                <a:solidFill>
                  <a:prstClr val="black"/>
                </a:solidFill>
                <a:latin typeface="Calibri" panose="020F0502020204030204"/>
                <a:ea typeface="宋体" panose="02010600030101010101" pitchFamily="2" charset="-122"/>
              </a:rPr>
              <a:t>    </a:t>
            </a:r>
            <a:r>
              <a:rPr lang="en-US" altLang="zh-CN" b="1" dirty="0">
                <a:solidFill>
                  <a:schemeClr val="accent2">
                    <a:lumMod val="75000"/>
                  </a:schemeClr>
                </a:solidFill>
                <a:latin typeface="Calibri" panose="020F0502020204030204"/>
                <a:ea typeface="宋体" panose="02010600030101010101" pitchFamily="2" charset="-122"/>
              </a:rPr>
              <a:t>Example 2</a:t>
            </a:r>
            <a:endParaRPr lang="en-US" altLang="zh-CN" b="1" dirty="0">
              <a:solidFill>
                <a:schemeClr val="accent2">
                  <a:lumMod val="75000"/>
                </a:schemeClr>
              </a:solidFill>
              <a:latin typeface="Calibri" panose="020F0502020204030204"/>
              <a:ea typeface="宋体" panose="02010600030101010101" pitchFamily="2" charset="-122"/>
            </a:endParaRPr>
          </a:p>
          <a:p>
            <a:pPr marL="266700" lvl="0" indent="-266700" algn="just">
              <a:spcBef>
                <a:spcPts val="500"/>
              </a:spcBef>
              <a:buNone/>
              <a:defRPr/>
            </a:pPr>
            <a:r>
              <a:rPr lang="zh-CN" altLang="en-US" dirty="0">
                <a:solidFill>
                  <a:prstClr val="black"/>
                </a:solidFill>
                <a:latin typeface="Calibri" panose="020F0502020204030204"/>
                <a:ea typeface="宋体" panose="02010600030101010101" pitchFamily="2" charset="-122"/>
              </a:rPr>
              <a:t>    </a:t>
            </a:r>
            <a:r>
              <a:rPr lang="en-US" altLang="zh-CN" dirty="0">
                <a:solidFill>
                  <a:prstClr val="black"/>
                </a:solidFill>
                <a:latin typeface="Calibri" panose="020F0502020204030204"/>
                <a:ea typeface="宋体" panose="02010600030101010101" pitchFamily="2" charset="-122"/>
              </a:rPr>
              <a:t>“Why is he weeping?”</a:t>
            </a:r>
            <a:r>
              <a:rPr lang="zh-CN" altLang="en-US" dirty="0">
                <a:solidFill>
                  <a:prstClr val="black"/>
                </a:solidFill>
                <a:latin typeface="Calibri" panose="020F0502020204030204"/>
                <a:ea typeface="宋体" panose="02010600030101010101" pitchFamily="2" charset="-122"/>
              </a:rPr>
              <a:t> </a:t>
            </a:r>
            <a:r>
              <a:rPr lang="en-US" altLang="zh-CN" dirty="0">
                <a:solidFill>
                  <a:prstClr val="black"/>
                </a:solidFill>
                <a:latin typeface="Calibri" panose="020F0502020204030204"/>
                <a:ea typeface="宋体" panose="02010600030101010101" pitchFamily="2" charset="-122"/>
              </a:rPr>
              <a:t>asked a green Lizard, as he ran past him </a:t>
            </a:r>
            <a:r>
              <a:rPr lang="en-US" altLang="zh-CN" b="1" dirty="0">
                <a:solidFill>
                  <a:schemeClr val="accent2">
                    <a:lumMod val="75000"/>
                  </a:schemeClr>
                </a:solidFill>
                <a:latin typeface="Calibri" panose="020F0502020204030204"/>
                <a:ea typeface="宋体" panose="02010600030101010101" pitchFamily="2" charset="-122"/>
              </a:rPr>
              <a:t>with his tail in the air</a:t>
            </a:r>
            <a:r>
              <a:rPr lang="en-US" altLang="zh-CN" dirty="0">
                <a:solidFill>
                  <a:prstClr val="black"/>
                </a:solidFill>
                <a:latin typeface="Calibri" panose="020F0502020204030204"/>
                <a:ea typeface="宋体" panose="02010600030101010101" pitchFamily="2" charset="-122"/>
              </a:rPr>
              <a:t>.</a:t>
            </a:r>
            <a:r>
              <a:rPr lang="zh-CN" altLang="en-US" dirty="0">
                <a:solidFill>
                  <a:prstClr val="black"/>
                </a:solidFill>
                <a:latin typeface="Calibri" panose="020F0502020204030204"/>
                <a:ea typeface="宋体" panose="02010600030101010101" pitchFamily="2" charset="-122"/>
              </a:rPr>
              <a:t> </a:t>
            </a:r>
            <a:r>
              <a:rPr lang="en-US" altLang="zh-CN" dirty="0">
                <a:solidFill>
                  <a:prstClr val="black"/>
                </a:solidFill>
                <a:latin typeface="Calibri" panose="020F0502020204030204"/>
                <a:ea typeface="宋体" panose="02010600030101010101" pitchFamily="2" charset="-122"/>
              </a:rPr>
              <a:t>(para.8)</a:t>
            </a:r>
            <a:endParaRPr lang="en-US" altLang="zh-CN" dirty="0">
              <a:solidFill>
                <a:prstClr val="black"/>
              </a:solidFill>
              <a:latin typeface="Calibri" panose="020F0502020204030204"/>
              <a:ea typeface="宋体" panose="02010600030101010101" pitchFamily="2" charset="-122"/>
            </a:endParaRPr>
          </a:p>
          <a:p>
            <a:pPr marL="266700" lvl="0" indent="-266700" algn="just">
              <a:spcBef>
                <a:spcPts val="500"/>
              </a:spcBef>
              <a:buNone/>
              <a:defRPr/>
            </a:pPr>
            <a:r>
              <a:rPr lang="en-US" altLang="zh-CN" dirty="0">
                <a:solidFill>
                  <a:prstClr val="black"/>
                </a:solidFill>
                <a:latin typeface="Calibri" panose="020F0502020204030204"/>
                <a:ea typeface="宋体" panose="02010600030101010101" pitchFamily="2" charset="-122"/>
              </a:rPr>
              <a:t>4. Right behind the door stood a man</a:t>
            </a:r>
            <a:r>
              <a:rPr lang="en-US" altLang="zh-CN" spc="-100" dirty="0">
                <a:solidFill>
                  <a:schemeClr val="tx1">
                    <a:lumMod val="95000"/>
                    <a:lumOff val="5000"/>
                  </a:schemeClr>
                </a:solidFill>
                <a:latin typeface="Calibri" panose="020F0502020204030204"/>
                <a:ea typeface="宋体" panose="02010600030101010101" pitchFamily="2" charset="-122"/>
              </a:rPr>
              <a:t>____________________</a:t>
            </a:r>
            <a:r>
              <a:rPr lang="zh-CN" altLang="en-US" sz="2400" dirty="0">
                <a:solidFill>
                  <a:schemeClr val="accent2">
                    <a:lumMod val="75000"/>
                  </a:schemeClr>
                </a:solidFill>
                <a:latin typeface="Calibri" panose="020F0502020204030204"/>
                <a:ea typeface="宋体" panose="02010600030101010101" pitchFamily="2" charset="-122"/>
              </a:rPr>
              <a:t>（手上拿着枪）</a:t>
            </a:r>
            <a:r>
              <a:rPr lang="en-US" altLang="zh-CN" sz="2400" dirty="0">
                <a:solidFill>
                  <a:prstClr val="black"/>
                </a:solidFill>
                <a:latin typeface="Calibri" panose="020F0502020204030204"/>
                <a:ea typeface="宋体" panose="02010600030101010101" pitchFamily="2" charset="-122"/>
              </a:rPr>
              <a:t>.</a:t>
            </a:r>
            <a:endParaRPr lang="zh-CN" altLang="en-US" sz="2400" dirty="0">
              <a:solidFill>
                <a:prstClr val="black"/>
              </a:solidFill>
              <a:latin typeface="Calibri" panose="020F0502020204030204"/>
              <a:ea typeface="宋体" panose="02010600030101010101" pitchFamily="2" charset="-122"/>
            </a:endParaRPr>
          </a:p>
          <a:p>
            <a:pPr marL="266700" lvl="0" indent="-266700" algn="just">
              <a:spcBef>
                <a:spcPts val="500"/>
              </a:spcBef>
              <a:buNone/>
              <a:defRPr/>
            </a:pPr>
            <a:r>
              <a:rPr lang="en-US" altLang="zh-CN" dirty="0">
                <a:solidFill>
                  <a:prstClr val="black"/>
                </a:solidFill>
                <a:latin typeface="Calibri" panose="020F0502020204030204"/>
                <a:ea typeface="宋体" panose="02010600030101010101" pitchFamily="2" charset="-122"/>
              </a:rPr>
              <a:t>5. Scholars believe that</a:t>
            </a:r>
            <a:r>
              <a:rPr lang="en-US" altLang="zh-CN" spc="-100" dirty="0">
                <a:solidFill>
                  <a:schemeClr val="tx1">
                    <a:lumMod val="95000"/>
                    <a:lumOff val="5000"/>
                  </a:schemeClr>
                </a:solidFill>
                <a:latin typeface="Calibri" panose="020F0502020204030204"/>
                <a:ea typeface="宋体" panose="02010600030101010101" pitchFamily="2" charset="-122"/>
              </a:rPr>
              <a:t>___________________________________________ ___________________________________________ </a:t>
            </a:r>
            <a:r>
              <a:rPr lang="zh-CN" altLang="en-US" sz="2400" dirty="0">
                <a:solidFill>
                  <a:schemeClr val="accent2">
                    <a:lumMod val="75000"/>
                  </a:schemeClr>
                </a:solidFill>
                <a:latin typeface="Calibri" panose="020F0502020204030204"/>
                <a:ea typeface="宋体" panose="02010600030101010101" pitchFamily="2" charset="-122"/>
              </a:rPr>
              <a:t>（随着大象数量的增加，以及越来越多的茶树和橡胶树入侵它们的家园）</a:t>
            </a:r>
            <a:r>
              <a:rPr lang="en-US" altLang="zh-CN" sz="2400" dirty="0">
                <a:solidFill>
                  <a:prstClr val="black"/>
                </a:solidFill>
                <a:latin typeface="Calibri" panose="020F0502020204030204"/>
                <a:ea typeface="宋体" panose="02010600030101010101" pitchFamily="2" charset="-122"/>
              </a:rPr>
              <a:t>,</a:t>
            </a:r>
            <a:r>
              <a:rPr lang="en-US" altLang="zh-CN" dirty="0">
                <a:solidFill>
                  <a:prstClr val="black"/>
                </a:solidFill>
                <a:latin typeface="Calibri" panose="020F0502020204030204"/>
                <a:ea typeface="宋体" panose="02010600030101010101" pitchFamily="2" charset="-122"/>
              </a:rPr>
              <a:t> these elephants are forced to abandon their home.</a:t>
            </a:r>
            <a:endParaRPr lang="en-US" altLang="zh-CN" dirty="0">
              <a:solidFill>
                <a:prstClr val="black"/>
              </a:solidFill>
              <a:latin typeface="Calibri" panose="020F0502020204030204"/>
              <a:ea typeface="宋体" panose="02010600030101010101" pitchFamily="2" charset="-122"/>
            </a:endParaRPr>
          </a:p>
          <a:p>
            <a:pPr marL="266700" lvl="0" indent="-266700" algn="just">
              <a:spcBef>
                <a:spcPts val="500"/>
              </a:spcBef>
              <a:buNone/>
              <a:defRPr/>
            </a:pPr>
            <a:r>
              <a:rPr lang="en-US" altLang="zh-CN" dirty="0">
                <a:solidFill>
                  <a:prstClr val="black"/>
                </a:solidFill>
                <a:latin typeface="Calibri" panose="020F0502020204030204"/>
                <a:ea typeface="宋体" panose="02010600030101010101" pitchFamily="2" charset="-122"/>
              </a:rPr>
              <a:t>6.</a:t>
            </a:r>
            <a:r>
              <a:rPr lang="en-US" altLang="zh-CN" spc="-100" dirty="0">
                <a:solidFill>
                  <a:schemeClr val="tx1">
                    <a:lumMod val="95000"/>
                    <a:lumOff val="5000"/>
                  </a:schemeClr>
                </a:solidFill>
                <a:latin typeface="Calibri" panose="020F0502020204030204"/>
                <a:ea typeface="宋体" panose="02010600030101010101" pitchFamily="2" charset="-122"/>
              </a:rPr>
              <a:t>____________________________________________________________________</a:t>
            </a:r>
            <a:r>
              <a:rPr lang="zh-CN" altLang="en-US" sz="2400" dirty="0">
                <a:solidFill>
                  <a:schemeClr val="accent2">
                    <a:lumMod val="75000"/>
                  </a:schemeClr>
                </a:solidFill>
                <a:latin typeface="Calibri" panose="020F0502020204030204"/>
                <a:ea typeface="宋体" panose="02010600030101010101" pitchFamily="2" charset="-122"/>
              </a:rPr>
              <a:t>（前面是咆哮的河流，后面是追兵</a:t>
            </a:r>
            <a:r>
              <a:rPr lang="zh-CN" altLang="en-US" sz="2400" dirty="0" smtClean="0">
                <a:solidFill>
                  <a:schemeClr val="accent2">
                    <a:lumMod val="75000"/>
                  </a:schemeClr>
                </a:solidFill>
                <a:latin typeface="Calibri" panose="020F0502020204030204"/>
                <a:ea typeface="宋体" panose="02010600030101010101" pitchFamily="2" charset="-122"/>
              </a:rPr>
              <a:t>）</a:t>
            </a:r>
            <a:r>
              <a:rPr lang="en-US" altLang="zh-CN" dirty="0" smtClean="0">
                <a:latin typeface="Calibri" panose="020F0502020204030204" charset="0"/>
                <a:cs typeface="Calibri" panose="020F0502020204030204" charset="0"/>
              </a:rPr>
              <a:t>, we </a:t>
            </a:r>
            <a:r>
              <a:rPr lang="en-US" altLang="zh-CN" dirty="0">
                <a:latin typeface="Calibri" panose="020F0502020204030204" charset="0"/>
                <a:cs typeface="Calibri" panose="020F0502020204030204" charset="0"/>
              </a:rPr>
              <a:t>were in a dangerous situation</a:t>
            </a:r>
            <a:r>
              <a:rPr lang="en-US" altLang="zh-CN" sz="2400" dirty="0" smtClean="0">
                <a:solidFill>
                  <a:prstClr val="black"/>
                </a:solidFill>
                <a:latin typeface="Calibri" panose="020F0502020204030204" charset="0"/>
                <a:ea typeface="宋体" panose="02010600030101010101" pitchFamily="2" charset="-122"/>
                <a:cs typeface="Calibri" panose="020F0502020204030204" charset="0"/>
              </a:rPr>
              <a:t>.</a:t>
            </a:r>
            <a:endParaRPr lang="en-US" altLang="zh-CN" sz="2400" dirty="0">
              <a:solidFill>
                <a:prstClr val="black"/>
              </a:solidFill>
              <a:latin typeface="Calibri" panose="020F0502020204030204" charset="0"/>
              <a:ea typeface="宋体" panose="02010600030101010101" pitchFamily="2" charset="-122"/>
              <a:cs typeface="Calibri" panose="020F0502020204030204" charset="0"/>
            </a:endParaRPr>
          </a:p>
          <a:p>
            <a:pPr marL="266700" lvl="0" indent="-266700" algn="just">
              <a:spcBef>
                <a:spcPts val="500"/>
              </a:spcBef>
              <a:buNone/>
              <a:defRPr/>
            </a:pPr>
            <a:endParaRPr lang="en-US" altLang="zh-CN" dirty="0">
              <a:solidFill>
                <a:prstClr val="black"/>
              </a:solidFill>
              <a:latin typeface="Calibri" panose="020F0502020204030204"/>
              <a:ea typeface="宋体" panose="02010600030101010101" pitchFamily="2" charset="-122"/>
            </a:endParaRPr>
          </a:p>
          <a:p>
            <a:pPr marL="536575" lvl="0" indent="-269875" algn="just">
              <a:spcBef>
                <a:spcPts val="500"/>
              </a:spcBef>
              <a:buNone/>
              <a:defRPr/>
            </a:pPr>
            <a:endParaRPr lang="en-US" altLang="zh-CN" dirty="0">
              <a:solidFill>
                <a:prstClr val="black"/>
              </a:solidFill>
              <a:latin typeface="Calibri" panose="020F0502020204030204"/>
              <a:ea typeface="宋体" panose="02010600030101010101" pitchFamily="2" charset="-122"/>
            </a:endParaRPr>
          </a:p>
        </p:txBody>
      </p:sp>
      <p:pic>
        <p:nvPicPr>
          <p:cNvPr id="20" name="图片 19" descr="1"/>
          <p:cNvPicPr>
            <a:picLocks noChangeAspect="1"/>
          </p:cNvPicPr>
          <p:nvPr/>
        </p:nvPicPr>
        <p:blipFill>
          <a:blip r:embed="rId4"/>
          <a:stretch>
            <a:fillRect/>
          </a:stretch>
        </p:blipFill>
        <p:spPr>
          <a:xfrm>
            <a:off x="10850378" y="6007442"/>
            <a:ext cx="1103630" cy="554990"/>
          </a:xfrm>
          <a:prstGeom prst="rect">
            <a:avLst/>
          </a:prstGeom>
        </p:spPr>
      </p:pic>
      <p:sp>
        <p:nvSpPr>
          <p:cNvPr id="9" name="文本框 8"/>
          <p:cNvSpPr txBox="1"/>
          <p:nvPr/>
        </p:nvSpPr>
        <p:spPr>
          <a:xfrm>
            <a:off x="5690073" y="2999145"/>
            <a:ext cx="3402176" cy="523220"/>
          </a:xfrm>
          <a:prstGeom prst="rect">
            <a:avLst/>
          </a:prstGeom>
          <a:noFill/>
        </p:spPr>
        <p:txBody>
          <a:bodyPr wrap="square" rtlCol="0">
            <a:spAutoFit/>
          </a:bodyPr>
          <a:lstStyle/>
          <a:p>
            <a:pPr eaLnBrk="0" fontAlgn="base" hangingPunct="0">
              <a:spcBef>
                <a:spcPct val="0"/>
              </a:spcBef>
              <a:spcAft>
                <a:spcPct val="0"/>
              </a:spcAft>
            </a:pPr>
            <a:r>
              <a:rPr lang="en-GB" altLang="zh-CN" sz="2800" dirty="0">
                <a:solidFill>
                  <a:srgbClr val="C00000"/>
                </a:solidFill>
                <a:latin typeface="Calibri" panose="020F0502020204030204" charset="0"/>
                <a:ea typeface="宋体" panose="02010600030101010101" pitchFamily="2" charset="-122"/>
              </a:rPr>
              <a:t>with a gun in his hand</a:t>
            </a:r>
            <a:endParaRPr lang="zh-CN" altLang="en-US" sz="2800" dirty="0">
              <a:solidFill>
                <a:srgbClr val="C00000"/>
              </a:solidFill>
              <a:latin typeface="Calibri" panose="020F0502020204030204" charset="0"/>
              <a:ea typeface="宋体" panose="02010600030101010101" pitchFamily="2" charset="-122"/>
            </a:endParaRPr>
          </a:p>
        </p:txBody>
      </p:sp>
      <p:sp>
        <p:nvSpPr>
          <p:cNvPr id="12" name="文本框 11"/>
          <p:cNvSpPr txBox="1"/>
          <p:nvPr/>
        </p:nvSpPr>
        <p:spPr>
          <a:xfrm>
            <a:off x="4993924" y="3434407"/>
            <a:ext cx="6858384" cy="523220"/>
          </a:xfrm>
          <a:prstGeom prst="rect">
            <a:avLst/>
          </a:prstGeom>
          <a:noFill/>
        </p:spPr>
        <p:txBody>
          <a:bodyPr wrap="square" rtlCol="0">
            <a:spAutoFit/>
          </a:bodyPr>
          <a:lstStyle/>
          <a:p>
            <a:pPr eaLnBrk="0" fontAlgn="base" hangingPunct="0">
              <a:spcBef>
                <a:spcPct val="0"/>
              </a:spcBef>
              <a:spcAft>
                <a:spcPct val="0"/>
              </a:spcAft>
            </a:pPr>
            <a:r>
              <a:rPr lang="en-GB" altLang="zh-CN" sz="2800" dirty="0">
                <a:solidFill>
                  <a:srgbClr val="C00000"/>
                </a:solidFill>
                <a:latin typeface="Calibri" panose="020F0502020204030204" charset="0"/>
                <a:ea typeface="宋体" panose="02010600030101010101" pitchFamily="2" charset="-122"/>
              </a:rPr>
              <a:t>with their number increasing and their home</a:t>
            </a:r>
            <a:endParaRPr lang="zh-CN" altLang="en-US" sz="2800" dirty="0">
              <a:solidFill>
                <a:srgbClr val="C00000"/>
              </a:solidFill>
              <a:latin typeface="Calibri" panose="020F0502020204030204" charset="0"/>
              <a:ea typeface="宋体" panose="02010600030101010101" pitchFamily="2" charset="-122"/>
            </a:endParaRPr>
          </a:p>
        </p:txBody>
      </p:sp>
      <p:sp>
        <p:nvSpPr>
          <p:cNvPr id="16" name="文本框 15"/>
          <p:cNvSpPr txBox="1"/>
          <p:nvPr/>
        </p:nvSpPr>
        <p:spPr>
          <a:xfrm>
            <a:off x="537536" y="3833245"/>
            <a:ext cx="7293727" cy="523220"/>
          </a:xfrm>
          <a:prstGeom prst="rect">
            <a:avLst/>
          </a:prstGeom>
          <a:noFill/>
        </p:spPr>
        <p:txBody>
          <a:bodyPr wrap="square" rtlCol="0">
            <a:spAutoFit/>
          </a:bodyPr>
          <a:lstStyle/>
          <a:p>
            <a:pPr eaLnBrk="0" fontAlgn="base" hangingPunct="0">
              <a:spcBef>
                <a:spcPct val="0"/>
              </a:spcBef>
              <a:spcAft>
                <a:spcPct val="0"/>
              </a:spcAft>
            </a:pPr>
            <a:r>
              <a:rPr lang="en-GB" altLang="zh-CN" sz="2800" dirty="0">
                <a:solidFill>
                  <a:srgbClr val="C00000"/>
                </a:solidFill>
                <a:latin typeface="Calibri" panose="020F0502020204030204" charset="0"/>
                <a:ea typeface="宋体" panose="02010600030101010101" pitchFamily="2" charset="-122"/>
              </a:rPr>
              <a:t>invaded by more and more tea and rubber trees</a:t>
            </a:r>
            <a:endParaRPr lang="zh-CN" altLang="en-US" sz="2800" dirty="0">
              <a:solidFill>
                <a:srgbClr val="C00000"/>
              </a:solidFill>
              <a:latin typeface="Calibri" panose="020F0502020204030204" charset="0"/>
              <a:ea typeface="宋体" panose="02010600030101010101" pitchFamily="2" charset="-122"/>
            </a:endParaRPr>
          </a:p>
        </p:txBody>
      </p:sp>
      <p:sp>
        <p:nvSpPr>
          <p:cNvPr id="17" name="文本框 16"/>
          <p:cNvSpPr txBox="1"/>
          <p:nvPr/>
        </p:nvSpPr>
        <p:spPr>
          <a:xfrm>
            <a:off x="537536" y="5038186"/>
            <a:ext cx="11468145" cy="523220"/>
          </a:xfrm>
          <a:prstGeom prst="rect">
            <a:avLst/>
          </a:prstGeom>
          <a:noFill/>
        </p:spPr>
        <p:txBody>
          <a:bodyPr wrap="square" rtlCol="0">
            <a:spAutoFit/>
          </a:bodyPr>
          <a:lstStyle/>
          <a:p>
            <a:pPr eaLnBrk="0" fontAlgn="base" hangingPunct="0">
              <a:spcBef>
                <a:spcPct val="0"/>
              </a:spcBef>
              <a:spcAft>
                <a:spcPct val="0"/>
              </a:spcAft>
            </a:pPr>
            <a:r>
              <a:rPr lang="en-GB" altLang="zh-CN" sz="2800" dirty="0">
                <a:solidFill>
                  <a:srgbClr val="C00000"/>
                </a:solidFill>
                <a:latin typeface="Calibri" panose="020F0502020204030204" charset="0"/>
                <a:ea typeface="宋体" panose="02010600030101010101" pitchFamily="2" charset="-122"/>
              </a:rPr>
              <a:t>With the roaring river in front and the enemy soldiers following closely behind</a:t>
            </a:r>
            <a:endParaRPr lang="zh-CN" altLang="en-US" sz="2800" dirty="0">
              <a:solidFill>
                <a:srgbClr val="C00000"/>
              </a:solidFill>
              <a:latin typeface="Calibri" panose="020F0502020204030204" charset="0"/>
              <a:ea typeface="宋体" panose="02010600030101010101" pitchFamily="2" charset="-122"/>
            </a:endParaRPr>
          </a:p>
        </p:txBody>
      </p:sp>
      <p:pic>
        <p:nvPicPr>
          <p:cNvPr id="15" name="图片 14">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rcRect t="18378" b="31548"/>
          <a:stretch>
            <a:fillRect/>
          </a:stretch>
        </p:blipFill>
        <p:spPr>
          <a:xfrm>
            <a:off x="10627995" y="160020"/>
            <a:ext cx="524510" cy="4273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dissolv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dissolve">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6"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100" name="文本框 4"/>
          <p:cNvSpPr txBox="1">
            <a:spLocks noChangeArrowheads="1"/>
          </p:cNvSpPr>
          <p:nvPr/>
        </p:nvSpPr>
        <p:spPr bwMode="auto">
          <a:xfrm>
            <a:off x="184150" y="160338"/>
            <a:ext cx="7029450" cy="461665"/>
          </a:xfrm>
          <a:prstGeom prst="rect">
            <a:avLst/>
          </a:prstGeom>
          <a:noFill/>
          <a:ln w="9525">
            <a:noFill/>
            <a:miter lim="800000"/>
          </a:ln>
          <a:effectLst>
            <a:outerShdw blurRad="50800" dist="38100" dir="5400000" algn="t" rotWithShape="0">
              <a:prstClr val="black">
                <a:alpha val="40000"/>
              </a:prstClr>
            </a:outerShdw>
          </a:effectLst>
        </p:spPr>
        <p:txBody>
          <a:bodyPr wrap="square">
            <a:spAutoFit/>
          </a:bodyPr>
          <a:lstStyle/>
          <a:p>
            <a:r>
              <a:rPr lang="en-US" altLang="zh-CN" sz="2400" dirty="0">
                <a:solidFill>
                  <a:schemeClr val="bg1"/>
                </a:solidFill>
                <a:latin typeface="Arial Black" panose="020B0A04020102020204" pitchFamily="34" charset="0"/>
              </a:rPr>
              <a:t>Exercises · Language Exercises</a:t>
            </a:r>
            <a:endParaRPr lang="en-US" altLang="zh-CN" sz="2400" dirty="0">
              <a:solidFill>
                <a:schemeClr val="bg1"/>
              </a:solidFill>
              <a:latin typeface="Arial Black" panose="020B0A04020102020204" pitchFamily="34" charset="0"/>
            </a:endParaRPr>
          </a:p>
        </p:txBody>
      </p:sp>
      <p:pic>
        <p:nvPicPr>
          <p:cNvPr id="44" name="图片 43">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rcRect l="10347" t="37811" r="43034" b="24326"/>
          <a:stretch>
            <a:fillRect/>
          </a:stretch>
        </p:blipFill>
        <p:spPr>
          <a:xfrm>
            <a:off x="11264265" y="174625"/>
            <a:ext cx="503555" cy="454660"/>
          </a:xfrm>
          <a:prstGeom prst="rect">
            <a:avLst/>
          </a:prstGeom>
        </p:spPr>
      </p:pic>
      <p:sp>
        <p:nvSpPr>
          <p:cNvPr id="46" name="内容占位符 2"/>
          <p:cNvSpPr>
            <a:spLocks noGrp="1"/>
          </p:cNvSpPr>
          <p:nvPr/>
        </p:nvSpPr>
        <p:spPr>
          <a:xfrm>
            <a:off x="244475" y="881380"/>
            <a:ext cx="11683822" cy="5629275"/>
          </a:xfrm>
          <a:prstGeom prst="rect">
            <a:avLst/>
          </a:prstGeom>
          <a:noFill/>
          <a:ln w="9525">
            <a:noFill/>
            <a:miter lim="800000"/>
          </a:ln>
        </p:spPr>
        <p:txBody>
          <a:bodyPr vert="horz" wrap="square" lIns="91440" tIns="45720" rIns="91440" bIns="45720" numCol="1" anchor="t" anchorCtr="0" compatLnSpc="1"/>
          <a:lstStyle>
            <a:lvl1pPr marL="228600" indent="-22733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733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733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733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733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52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6700" indent="-266700" algn="just">
              <a:buNone/>
              <a:defRPr/>
            </a:pPr>
            <a:r>
              <a:rPr lang="en-US" altLang="zh-CN" b="1" dirty="0">
                <a:solidFill>
                  <a:prstClr val="black"/>
                </a:solidFill>
                <a:latin typeface="Calibri" panose="020F0502020204030204"/>
                <a:ea typeface="宋体" panose="02010600030101010101" pitchFamily="2" charset="-122"/>
              </a:rPr>
              <a:t>6. Study the following examples and complete the sentences by translating the Chinese in the brackets.</a:t>
            </a:r>
            <a:endParaRPr lang="en-US" altLang="zh-CN" b="1" dirty="0">
              <a:solidFill>
                <a:prstClr val="black"/>
              </a:solidFill>
              <a:latin typeface="Calibri" panose="020F0502020204030204"/>
              <a:ea typeface="宋体" panose="02010600030101010101" pitchFamily="2" charset="-122"/>
            </a:endParaRPr>
          </a:p>
          <a:p>
            <a:pPr marL="266700" indent="-266700" algn="just">
              <a:buNone/>
              <a:defRPr/>
            </a:pPr>
            <a:r>
              <a:rPr lang="zh-CN" altLang="en-US" b="1" dirty="0">
                <a:solidFill>
                  <a:prstClr val="black"/>
                </a:solidFill>
                <a:latin typeface="Calibri" panose="020F0502020204030204"/>
                <a:ea typeface="宋体" panose="02010600030101010101" pitchFamily="2" charset="-122"/>
              </a:rPr>
              <a:t>    </a:t>
            </a:r>
            <a:r>
              <a:rPr lang="en-US" altLang="zh-CN" b="1" dirty="0">
                <a:solidFill>
                  <a:schemeClr val="accent2">
                    <a:lumMod val="75000"/>
                  </a:schemeClr>
                </a:solidFill>
                <a:latin typeface="Calibri" panose="020F0502020204030204"/>
                <a:ea typeface="宋体" panose="02010600030101010101" pitchFamily="2" charset="-122"/>
              </a:rPr>
              <a:t>Example 3</a:t>
            </a:r>
            <a:endParaRPr lang="en-US" altLang="zh-CN" b="1" dirty="0">
              <a:solidFill>
                <a:schemeClr val="accent2">
                  <a:lumMod val="75000"/>
                </a:schemeClr>
              </a:solidFill>
              <a:latin typeface="Calibri" panose="020F0502020204030204"/>
              <a:ea typeface="宋体" panose="02010600030101010101" pitchFamily="2" charset="-122"/>
            </a:endParaRPr>
          </a:p>
          <a:p>
            <a:pPr marL="266700" lvl="0" indent="-266700" algn="just">
              <a:spcBef>
                <a:spcPts val="500"/>
              </a:spcBef>
              <a:buNone/>
              <a:defRPr/>
            </a:pPr>
            <a:r>
              <a:rPr lang="en-US" altLang="zh-CN" dirty="0">
                <a:solidFill>
                  <a:prstClr val="black"/>
                </a:solidFill>
                <a:latin typeface="Calibri" panose="020F0502020204030204"/>
                <a:ea typeface="宋体" panose="02010600030101010101" pitchFamily="2" charset="-122"/>
              </a:rPr>
              <a:t> </a:t>
            </a:r>
            <a:r>
              <a:rPr lang="zh-CN" altLang="en-US" dirty="0">
                <a:solidFill>
                  <a:prstClr val="black"/>
                </a:solidFill>
                <a:latin typeface="Calibri" panose="020F0502020204030204"/>
                <a:ea typeface="宋体" panose="02010600030101010101" pitchFamily="2" charset="-122"/>
              </a:rPr>
              <a:t>   </a:t>
            </a:r>
            <a:r>
              <a:rPr lang="en-US" altLang="zh-CN" dirty="0" smtClean="0">
                <a:solidFill>
                  <a:prstClr val="black"/>
                </a:solidFill>
                <a:latin typeface="Calibri" panose="020F0502020204030204"/>
                <a:ea typeface="宋体" panose="02010600030101010101" pitchFamily="2" charset="-122"/>
              </a:rPr>
              <a:t>... in </a:t>
            </a:r>
            <a:r>
              <a:rPr lang="en-US" altLang="zh-CN" dirty="0">
                <a:solidFill>
                  <a:prstClr val="black"/>
                </a:solidFill>
                <a:latin typeface="Calibri" panose="020F0502020204030204"/>
                <a:ea typeface="宋体" panose="02010600030101010101" pitchFamily="2" charset="-122"/>
              </a:rPr>
              <a:t>this age</a:t>
            </a:r>
            <a:r>
              <a:rPr lang="en-US" altLang="zh-CN" b="1" dirty="0">
                <a:solidFill>
                  <a:schemeClr val="accent2">
                    <a:lumMod val="75000"/>
                  </a:schemeClr>
                </a:solidFill>
                <a:latin typeface="Calibri" panose="020F0502020204030204"/>
                <a:ea typeface="宋体" panose="02010600030101010101" pitchFamily="2" charset="-122"/>
              </a:rPr>
              <a:t> to be practical </a:t>
            </a:r>
            <a:r>
              <a:rPr lang="en-US" altLang="zh-CN" dirty="0">
                <a:solidFill>
                  <a:prstClr val="black"/>
                </a:solidFill>
                <a:latin typeface="Calibri" panose="020F0502020204030204"/>
                <a:ea typeface="宋体" panose="02010600030101010101" pitchFamily="2" charset="-122"/>
              </a:rPr>
              <a:t>is everything</a:t>
            </a:r>
            <a:r>
              <a:rPr lang="en-US" altLang="zh-CN" dirty="0" smtClean="0">
                <a:solidFill>
                  <a:prstClr val="black"/>
                </a:solidFill>
                <a:latin typeface="Calibri" panose="020F0502020204030204"/>
                <a:ea typeface="宋体" panose="02010600030101010101" pitchFamily="2" charset="-122"/>
              </a:rPr>
              <a:t>... (</a:t>
            </a:r>
            <a:r>
              <a:rPr lang="en-US" altLang="zh-CN" dirty="0">
                <a:solidFill>
                  <a:prstClr val="black"/>
                </a:solidFill>
                <a:latin typeface="Calibri" panose="020F0502020204030204"/>
                <a:ea typeface="宋体" panose="02010600030101010101" pitchFamily="2" charset="-122"/>
              </a:rPr>
              <a:t>para.52)</a:t>
            </a:r>
            <a:endParaRPr lang="en-US" altLang="zh-CN" dirty="0">
              <a:solidFill>
                <a:prstClr val="black"/>
              </a:solidFill>
              <a:latin typeface="Calibri" panose="020F0502020204030204"/>
              <a:ea typeface="宋体" panose="02010600030101010101" pitchFamily="2" charset="-122"/>
            </a:endParaRPr>
          </a:p>
          <a:p>
            <a:pPr marL="266700" lvl="0" indent="-266700" algn="just">
              <a:spcBef>
                <a:spcPts val="500"/>
              </a:spcBef>
              <a:buNone/>
              <a:defRPr/>
            </a:pPr>
            <a:r>
              <a:rPr lang="en-US" altLang="zh-CN" dirty="0">
                <a:solidFill>
                  <a:prstClr val="black"/>
                </a:solidFill>
                <a:latin typeface="Calibri" panose="020F0502020204030204"/>
                <a:ea typeface="宋体" panose="02010600030101010101" pitchFamily="2" charset="-122"/>
              </a:rPr>
              <a:t>7. Right at that moment </a:t>
            </a:r>
            <a:r>
              <a:rPr lang="en-US" altLang="zh-CN" spc="-100" dirty="0">
                <a:solidFill>
                  <a:schemeClr val="tx1">
                    <a:lumMod val="95000"/>
                    <a:lumOff val="5000"/>
                  </a:schemeClr>
                </a:solidFill>
                <a:latin typeface="Calibri" panose="020F0502020204030204"/>
                <a:ea typeface="宋体" panose="02010600030101010101" pitchFamily="2" charset="-122"/>
              </a:rPr>
              <a:t>_____________</a:t>
            </a:r>
            <a:r>
              <a:rPr lang="zh-CN" altLang="en-US" sz="2400" dirty="0">
                <a:solidFill>
                  <a:schemeClr val="accent2">
                    <a:lumMod val="75000"/>
                  </a:schemeClr>
                </a:solidFill>
                <a:latin typeface="Calibri" panose="020F0502020204030204"/>
                <a:ea typeface="宋体" panose="02010600030101010101" pitchFamily="2" charset="-122"/>
              </a:rPr>
              <a:t>（保持镇静）</a:t>
            </a:r>
            <a:r>
              <a:rPr lang="en-GB" altLang="zh-CN" sz="2400" dirty="0">
                <a:solidFill>
                  <a:schemeClr val="accent2">
                    <a:lumMod val="75000"/>
                  </a:schemeClr>
                </a:solidFill>
                <a:latin typeface="Calibri" panose="020F0502020204030204"/>
                <a:ea typeface="宋体" panose="02010600030101010101" pitchFamily="2" charset="-122"/>
              </a:rPr>
              <a:t> </a:t>
            </a:r>
            <a:r>
              <a:rPr lang="en-GB" altLang="zh-CN" dirty="0">
                <a:solidFill>
                  <a:prstClr val="black"/>
                </a:solidFill>
                <a:latin typeface="Calibri" panose="020F0502020204030204"/>
                <a:ea typeface="宋体" panose="02010600030101010101" pitchFamily="2" charset="-122"/>
              </a:rPr>
              <a:t>was the most important thing</a:t>
            </a:r>
            <a:r>
              <a:rPr lang="en-US" altLang="zh-CN" sz="2400" dirty="0">
                <a:solidFill>
                  <a:prstClr val="black"/>
                </a:solidFill>
                <a:latin typeface="Calibri" panose="020F0502020204030204"/>
                <a:ea typeface="宋体" panose="02010600030101010101" pitchFamily="2" charset="-122"/>
              </a:rPr>
              <a:t>.</a:t>
            </a:r>
            <a:endParaRPr lang="zh-CN" altLang="en-US" sz="2400" dirty="0">
              <a:solidFill>
                <a:prstClr val="black"/>
              </a:solidFill>
              <a:latin typeface="Calibri" panose="020F0502020204030204"/>
              <a:ea typeface="宋体" panose="02010600030101010101" pitchFamily="2" charset="-122"/>
            </a:endParaRPr>
          </a:p>
          <a:p>
            <a:pPr marL="266700" lvl="0" indent="-266700" algn="just">
              <a:spcBef>
                <a:spcPts val="500"/>
              </a:spcBef>
              <a:buNone/>
              <a:defRPr/>
            </a:pPr>
            <a:r>
              <a:rPr lang="en-US" altLang="zh-CN" dirty="0">
                <a:solidFill>
                  <a:prstClr val="black"/>
                </a:solidFill>
                <a:latin typeface="Calibri" panose="020F0502020204030204"/>
                <a:ea typeface="宋体" panose="02010600030101010101" pitchFamily="2" charset="-122"/>
              </a:rPr>
              <a:t>8.</a:t>
            </a:r>
            <a:r>
              <a:rPr lang="zh-CN" altLang="en-US" sz="2400" dirty="0">
                <a:solidFill>
                  <a:schemeClr val="accent2">
                    <a:lumMod val="75000"/>
                  </a:schemeClr>
                </a:solidFill>
                <a:latin typeface="Calibri" panose="020F0502020204030204"/>
                <a:ea typeface="宋体" panose="02010600030101010101" pitchFamily="2" charset="-122"/>
              </a:rPr>
              <a:t>（当一个教授就是要） </a:t>
            </a:r>
            <a:r>
              <a:rPr lang="en-US" altLang="zh-CN" spc="-100" dirty="0">
                <a:solidFill>
                  <a:schemeClr val="tx1">
                    <a:lumMod val="95000"/>
                    <a:lumOff val="5000"/>
                  </a:schemeClr>
                </a:solidFill>
                <a:latin typeface="Calibri" panose="020F0502020204030204"/>
                <a:ea typeface="宋体" panose="02010600030101010101" pitchFamily="2" charset="-122"/>
              </a:rPr>
              <a:t>_______________________</a:t>
            </a:r>
            <a:r>
              <a:rPr lang="en-US" altLang="zh-CN" dirty="0">
                <a:solidFill>
                  <a:prstClr val="black"/>
                </a:solidFill>
                <a:latin typeface="Calibri" panose="020F0502020204030204"/>
                <a:ea typeface="宋体" panose="02010600030101010101" pitchFamily="2" charset="-122"/>
              </a:rPr>
              <a:t> to know something about everything and everything about something.</a:t>
            </a:r>
            <a:endParaRPr lang="en-US" altLang="zh-CN" dirty="0">
              <a:solidFill>
                <a:prstClr val="black"/>
              </a:solidFill>
              <a:latin typeface="Calibri" panose="020F0502020204030204"/>
              <a:ea typeface="宋体" panose="02010600030101010101" pitchFamily="2" charset="-122"/>
            </a:endParaRPr>
          </a:p>
          <a:p>
            <a:pPr marL="266700" lvl="0" indent="-266700" algn="just">
              <a:spcBef>
                <a:spcPts val="500"/>
              </a:spcBef>
              <a:buNone/>
              <a:defRPr/>
            </a:pPr>
            <a:r>
              <a:rPr lang="en-US" altLang="zh-CN" dirty="0">
                <a:solidFill>
                  <a:prstClr val="black"/>
                </a:solidFill>
                <a:latin typeface="Calibri" panose="020F0502020204030204"/>
                <a:ea typeface="宋体" panose="02010600030101010101" pitchFamily="2" charset="-122"/>
              </a:rPr>
              <a:t>9.</a:t>
            </a:r>
            <a:r>
              <a:rPr lang="zh-CN" altLang="en-US" sz="2400" dirty="0">
                <a:solidFill>
                  <a:schemeClr val="accent2">
                    <a:lumMod val="75000"/>
                  </a:schemeClr>
                </a:solidFill>
                <a:latin typeface="Calibri" panose="020F0502020204030204"/>
                <a:ea typeface="宋体" panose="02010600030101010101" pitchFamily="2" charset="-122"/>
              </a:rPr>
              <a:t>（知道很多过去的名字、人物、事件并不意味着）</a:t>
            </a:r>
            <a:r>
              <a:rPr lang="en-US" altLang="zh-CN" sz="2400" spc="-100" dirty="0">
                <a:solidFill>
                  <a:schemeClr val="tx1">
                    <a:lumMod val="95000"/>
                    <a:lumOff val="5000"/>
                  </a:schemeClr>
                </a:solidFill>
                <a:latin typeface="Calibri" panose="020F0502020204030204"/>
                <a:ea typeface="宋体" panose="02010600030101010101" pitchFamily="2" charset="-122"/>
              </a:rPr>
              <a:t>___________________________</a:t>
            </a:r>
            <a:r>
              <a:rPr lang="zh-CN" altLang="en-US" sz="2400" spc="-100" dirty="0">
                <a:solidFill>
                  <a:schemeClr val="tx1">
                    <a:lumMod val="95000"/>
                    <a:lumOff val="5000"/>
                  </a:schemeClr>
                </a:solidFill>
                <a:latin typeface="Calibri" panose="020F0502020204030204"/>
                <a:ea typeface="宋体" panose="02010600030101010101" pitchFamily="2" charset="-122"/>
              </a:rPr>
              <a:t> </a:t>
            </a:r>
            <a:r>
              <a:rPr lang="en-US" altLang="zh-CN" spc="-100" dirty="0">
                <a:solidFill>
                  <a:schemeClr val="tx1">
                    <a:lumMod val="95000"/>
                    <a:lumOff val="5000"/>
                  </a:schemeClr>
                </a:solidFill>
                <a:latin typeface="Calibri" panose="020F0502020204030204"/>
                <a:ea typeface="宋体" panose="02010600030101010101" pitchFamily="2" charset="-122"/>
              </a:rPr>
              <a:t>_________________________________________________ to </a:t>
            </a:r>
            <a:r>
              <a:rPr lang="en-GB" altLang="zh-CN" spc="-100" dirty="0">
                <a:solidFill>
                  <a:schemeClr val="tx1">
                    <a:lumMod val="95000"/>
                    <a:lumOff val="5000"/>
                  </a:schemeClr>
                </a:solidFill>
                <a:latin typeface="Calibri" panose="020F0502020204030204"/>
                <a:ea typeface="宋体" panose="02010600030101010101" pitchFamily="2" charset="-122"/>
              </a:rPr>
              <a:t>know history</a:t>
            </a:r>
            <a:r>
              <a:rPr lang="zh-CN" altLang="en-US" spc="-100" dirty="0">
                <a:solidFill>
                  <a:schemeClr val="tx1">
                    <a:lumMod val="95000"/>
                    <a:lumOff val="5000"/>
                  </a:schemeClr>
                </a:solidFill>
                <a:latin typeface="Calibri" panose="020F0502020204030204"/>
                <a:ea typeface="宋体" panose="02010600030101010101" pitchFamily="2" charset="-122"/>
              </a:rPr>
              <a:t> </a:t>
            </a:r>
            <a:r>
              <a:rPr lang="en-US" altLang="zh-CN" dirty="0">
                <a:solidFill>
                  <a:prstClr val="black"/>
                </a:solidFill>
                <a:latin typeface="Calibri" panose="020F0502020204030204"/>
                <a:ea typeface="宋体" panose="02010600030101010101" pitchFamily="2" charset="-122"/>
              </a:rPr>
              <a:t>.</a:t>
            </a:r>
            <a:endParaRPr lang="en-US" altLang="zh-CN" dirty="0">
              <a:solidFill>
                <a:prstClr val="black"/>
              </a:solidFill>
              <a:latin typeface="Calibri" panose="020F0502020204030204"/>
              <a:ea typeface="宋体" panose="02010600030101010101" pitchFamily="2" charset="-122"/>
            </a:endParaRPr>
          </a:p>
          <a:p>
            <a:pPr marL="536575" lvl="0" indent="-269875" algn="just">
              <a:spcBef>
                <a:spcPts val="500"/>
              </a:spcBef>
              <a:buNone/>
              <a:defRPr/>
            </a:pPr>
            <a:endParaRPr lang="en-US" altLang="zh-CN" dirty="0">
              <a:solidFill>
                <a:prstClr val="black"/>
              </a:solidFill>
              <a:latin typeface="Calibri" panose="020F0502020204030204"/>
              <a:ea typeface="宋体" panose="02010600030101010101" pitchFamily="2" charset="-122"/>
            </a:endParaRPr>
          </a:p>
          <a:p>
            <a:pPr marL="536575" lvl="0" indent="-269875" algn="just">
              <a:spcBef>
                <a:spcPts val="500"/>
              </a:spcBef>
              <a:buNone/>
              <a:defRPr/>
            </a:pPr>
            <a:endParaRPr lang="en-US" altLang="zh-CN" dirty="0">
              <a:solidFill>
                <a:prstClr val="black"/>
              </a:solidFill>
              <a:latin typeface="Calibri" panose="020F0502020204030204"/>
              <a:ea typeface="宋体" panose="02010600030101010101" pitchFamily="2" charset="-122"/>
            </a:endParaRPr>
          </a:p>
        </p:txBody>
      </p:sp>
      <p:pic>
        <p:nvPicPr>
          <p:cNvPr id="20" name="图片 19" descr="1"/>
          <p:cNvPicPr>
            <a:picLocks noChangeAspect="1"/>
          </p:cNvPicPr>
          <p:nvPr/>
        </p:nvPicPr>
        <p:blipFill>
          <a:blip r:embed="rId4"/>
          <a:stretch>
            <a:fillRect/>
          </a:stretch>
        </p:blipFill>
        <p:spPr>
          <a:xfrm>
            <a:off x="10850378" y="6007442"/>
            <a:ext cx="1103630" cy="554990"/>
          </a:xfrm>
          <a:prstGeom prst="rect">
            <a:avLst/>
          </a:prstGeom>
        </p:spPr>
      </p:pic>
      <p:sp>
        <p:nvSpPr>
          <p:cNvPr id="9" name="文本框 8"/>
          <p:cNvSpPr txBox="1"/>
          <p:nvPr/>
        </p:nvSpPr>
        <p:spPr>
          <a:xfrm>
            <a:off x="4196677" y="2618566"/>
            <a:ext cx="2280045" cy="523220"/>
          </a:xfrm>
          <a:prstGeom prst="rect">
            <a:avLst/>
          </a:prstGeom>
          <a:noFill/>
        </p:spPr>
        <p:txBody>
          <a:bodyPr wrap="square" rtlCol="0">
            <a:spAutoFit/>
          </a:bodyPr>
          <a:lstStyle/>
          <a:p>
            <a:pPr eaLnBrk="0" fontAlgn="base" hangingPunct="0">
              <a:spcBef>
                <a:spcPct val="0"/>
              </a:spcBef>
              <a:spcAft>
                <a:spcPct val="0"/>
              </a:spcAft>
            </a:pPr>
            <a:r>
              <a:rPr lang="en-GB" altLang="zh-CN" sz="2800" dirty="0">
                <a:solidFill>
                  <a:srgbClr val="C00000"/>
                </a:solidFill>
                <a:latin typeface="Calibri" panose="020F0502020204030204" charset="0"/>
                <a:ea typeface="宋体" panose="02010600030101010101" pitchFamily="2" charset="-122"/>
              </a:rPr>
              <a:t>to keep calm</a:t>
            </a:r>
            <a:endParaRPr lang="zh-CN" altLang="en-US" sz="2800" dirty="0">
              <a:solidFill>
                <a:srgbClr val="C00000"/>
              </a:solidFill>
              <a:latin typeface="Calibri" panose="020F0502020204030204" charset="0"/>
              <a:ea typeface="宋体" panose="02010600030101010101" pitchFamily="2" charset="-122"/>
            </a:endParaRPr>
          </a:p>
        </p:txBody>
      </p:sp>
      <p:sp>
        <p:nvSpPr>
          <p:cNvPr id="18" name="文本框 17"/>
          <p:cNvSpPr txBox="1"/>
          <p:nvPr/>
        </p:nvSpPr>
        <p:spPr>
          <a:xfrm>
            <a:off x="3880285" y="3457382"/>
            <a:ext cx="3864535" cy="523220"/>
          </a:xfrm>
          <a:prstGeom prst="rect">
            <a:avLst/>
          </a:prstGeom>
          <a:noFill/>
        </p:spPr>
        <p:txBody>
          <a:bodyPr wrap="square" rtlCol="0">
            <a:spAutoFit/>
          </a:bodyPr>
          <a:lstStyle/>
          <a:p>
            <a:pPr eaLnBrk="0" fontAlgn="base" hangingPunct="0">
              <a:spcBef>
                <a:spcPct val="0"/>
              </a:spcBef>
              <a:spcAft>
                <a:spcPct val="0"/>
              </a:spcAft>
            </a:pPr>
            <a:r>
              <a:rPr lang="en-GB" altLang="zh-CN" sz="2800" dirty="0">
                <a:solidFill>
                  <a:srgbClr val="C00000"/>
                </a:solidFill>
                <a:latin typeface="Calibri" panose="020F0502020204030204" charset="0"/>
                <a:ea typeface="宋体" panose="02010600030101010101" pitchFamily="2" charset="-122"/>
              </a:rPr>
              <a:t>To be a professor means</a:t>
            </a:r>
            <a:endParaRPr lang="zh-CN" altLang="en-US" sz="2800" dirty="0">
              <a:solidFill>
                <a:srgbClr val="C00000"/>
              </a:solidFill>
              <a:latin typeface="Calibri" panose="020F0502020204030204" charset="0"/>
              <a:ea typeface="宋体" panose="02010600030101010101" pitchFamily="2" charset="-122"/>
            </a:endParaRPr>
          </a:p>
        </p:txBody>
      </p:sp>
      <p:sp>
        <p:nvSpPr>
          <p:cNvPr id="14" name="文本框 13"/>
          <p:cNvSpPr txBox="1"/>
          <p:nvPr/>
        </p:nvSpPr>
        <p:spPr>
          <a:xfrm>
            <a:off x="8089473" y="4277872"/>
            <a:ext cx="3864535" cy="523220"/>
          </a:xfrm>
          <a:prstGeom prst="rect">
            <a:avLst/>
          </a:prstGeom>
          <a:noFill/>
        </p:spPr>
        <p:txBody>
          <a:bodyPr wrap="square" rtlCol="0">
            <a:spAutoFit/>
          </a:bodyPr>
          <a:lstStyle/>
          <a:p>
            <a:pPr eaLnBrk="0" fontAlgn="base" hangingPunct="0">
              <a:spcBef>
                <a:spcPct val="0"/>
              </a:spcBef>
              <a:spcAft>
                <a:spcPct val="0"/>
              </a:spcAft>
            </a:pPr>
            <a:r>
              <a:rPr lang="en-GB" altLang="zh-CN" sz="2800" dirty="0">
                <a:solidFill>
                  <a:srgbClr val="C00000"/>
                </a:solidFill>
                <a:latin typeface="Calibri" panose="020F0502020204030204" charset="0"/>
                <a:ea typeface="宋体" panose="02010600030101010101" pitchFamily="2" charset="-122"/>
              </a:rPr>
              <a:t>To know a lot of names, </a:t>
            </a:r>
            <a:endParaRPr lang="zh-CN" altLang="en-US" sz="2800" dirty="0">
              <a:solidFill>
                <a:srgbClr val="C00000"/>
              </a:solidFill>
              <a:latin typeface="Calibri" panose="020F0502020204030204" charset="0"/>
              <a:ea typeface="宋体" panose="02010600030101010101" pitchFamily="2" charset="-122"/>
            </a:endParaRPr>
          </a:p>
        </p:txBody>
      </p:sp>
      <p:sp>
        <p:nvSpPr>
          <p:cNvPr id="15" name="文本框 14"/>
          <p:cNvSpPr txBox="1"/>
          <p:nvPr/>
        </p:nvSpPr>
        <p:spPr>
          <a:xfrm>
            <a:off x="625237" y="4651602"/>
            <a:ext cx="8058274" cy="523220"/>
          </a:xfrm>
          <a:prstGeom prst="rect">
            <a:avLst/>
          </a:prstGeom>
          <a:noFill/>
        </p:spPr>
        <p:txBody>
          <a:bodyPr wrap="square" rtlCol="0">
            <a:spAutoFit/>
          </a:bodyPr>
          <a:lstStyle/>
          <a:p>
            <a:pPr eaLnBrk="0" fontAlgn="base" hangingPunct="0">
              <a:spcBef>
                <a:spcPct val="0"/>
              </a:spcBef>
              <a:spcAft>
                <a:spcPct val="0"/>
              </a:spcAft>
            </a:pPr>
            <a:r>
              <a:rPr lang="en-GB" altLang="zh-CN" sz="2800" dirty="0">
                <a:solidFill>
                  <a:srgbClr val="C00000"/>
                </a:solidFill>
                <a:latin typeface="Calibri" panose="020F0502020204030204" charset="0"/>
                <a:ea typeface="宋体" panose="02010600030101010101" pitchFamily="2" charset="-122"/>
              </a:rPr>
              <a:t>people, and events in the past alone is not necessarily</a:t>
            </a:r>
            <a:endParaRPr lang="zh-CN" altLang="en-US" sz="2800" dirty="0">
              <a:solidFill>
                <a:srgbClr val="C00000"/>
              </a:solidFill>
              <a:latin typeface="Calibri" panose="020F0502020204030204" charset="0"/>
              <a:ea typeface="宋体" panose="02010600030101010101" pitchFamily="2" charset="-122"/>
            </a:endParaRPr>
          </a:p>
        </p:txBody>
      </p:sp>
      <p:pic>
        <p:nvPicPr>
          <p:cNvPr id="11" name="图片 10">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rcRect t="18378" b="31548"/>
          <a:stretch>
            <a:fillRect/>
          </a:stretch>
        </p:blipFill>
        <p:spPr>
          <a:xfrm>
            <a:off x="10627995" y="160020"/>
            <a:ext cx="524510" cy="4273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dissolv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8" grpId="0"/>
      <p:bldP spid="14" grpId="0"/>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100" name="文本框 4"/>
          <p:cNvSpPr txBox="1">
            <a:spLocks noChangeArrowheads="1"/>
          </p:cNvSpPr>
          <p:nvPr/>
        </p:nvSpPr>
        <p:spPr bwMode="auto">
          <a:xfrm>
            <a:off x="184150" y="160338"/>
            <a:ext cx="7029450" cy="461665"/>
          </a:xfrm>
          <a:prstGeom prst="rect">
            <a:avLst/>
          </a:prstGeom>
          <a:noFill/>
          <a:ln w="9525">
            <a:noFill/>
            <a:miter lim="800000"/>
          </a:ln>
          <a:effectLst>
            <a:outerShdw blurRad="50800" dist="38100" dir="5400000" algn="t" rotWithShape="0">
              <a:prstClr val="black">
                <a:alpha val="40000"/>
              </a:prstClr>
            </a:outerShdw>
          </a:effectLst>
        </p:spPr>
        <p:txBody>
          <a:bodyPr wrap="square">
            <a:spAutoFit/>
          </a:bodyPr>
          <a:lstStyle/>
          <a:p>
            <a:r>
              <a:rPr lang="en-US" altLang="zh-CN" sz="2400" dirty="0">
                <a:solidFill>
                  <a:schemeClr val="bg1"/>
                </a:solidFill>
                <a:latin typeface="Arial Black" panose="020B0A04020102020204" pitchFamily="34" charset="0"/>
              </a:rPr>
              <a:t>Exercises · Language Exercises</a:t>
            </a:r>
            <a:endParaRPr lang="en-US" altLang="zh-CN" sz="2400" dirty="0">
              <a:solidFill>
                <a:schemeClr val="bg1"/>
              </a:solidFill>
              <a:latin typeface="Arial Black" panose="020B0A04020102020204" pitchFamily="34" charset="0"/>
            </a:endParaRPr>
          </a:p>
        </p:txBody>
      </p:sp>
      <p:pic>
        <p:nvPicPr>
          <p:cNvPr id="44" name="图片 43">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rcRect l="10347" t="37811" r="43034" b="24326"/>
          <a:stretch>
            <a:fillRect/>
          </a:stretch>
        </p:blipFill>
        <p:spPr>
          <a:xfrm>
            <a:off x="11264265" y="174625"/>
            <a:ext cx="503555" cy="454660"/>
          </a:xfrm>
          <a:prstGeom prst="rect">
            <a:avLst/>
          </a:prstGeom>
        </p:spPr>
      </p:pic>
      <p:sp>
        <p:nvSpPr>
          <p:cNvPr id="46" name="内容占位符 2"/>
          <p:cNvSpPr>
            <a:spLocks noGrp="1"/>
          </p:cNvSpPr>
          <p:nvPr/>
        </p:nvSpPr>
        <p:spPr>
          <a:xfrm>
            <a:off x="244475" y="881380"/>
            <a:ext cx="11683822" cy="5629275"/>
          </a:xfrm>
          <a:prstGeom prst="rect">
            <a:avLst/>
          </a:prstGeom>
          <a:noFill/>
          <a:ln w="9525">
            <a:noFill/>
            <a:miter lim="800000"/>
          </a:ln>
        </p:spPr>
        <p:txBody>
          <a:bodyPr vert="horz" wrap="square" lIns="91440" tIns="45720" rIns="91440" bIns="45720" numCol="1" anchor="t" anchorCtr="0" compatLnSpc="1"/>
          <a:lstStyle>
            <a:lvl1pPr marL="228600" indent="-22733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733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733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733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733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52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6700" indent="-266700" algn="just">
              <a:buNone/>
              <a:defRPr/>
            </a:pPr>
            <a:r>
              <a:rPr lang="en-US" altLang="zh-CN" b="1" dirty="0">
                <a:solidFill>
                  <a:prstClr val="black"/>
                </a:solidFill>
                <a:latin typeface="Calibri" panose="020F0502020204030204"/>
                <a:ea typeface="宋体" panose="02010600030101010101" pitchFamily="2" charset="-122"/>
              </a:rPr>
              <a:t>6. Study the following examples and complete the sentences by translating the Chinese in the brackets.</a:t>
            </a:r>
            <a:endParaRPr lang="en-US" altLang="zh-CN" b="1" dirty="0">
              <a:solidFill>
                <a:prstClr val="black"/>
              </a:solidFill>
              <a:latin typeface="Calibri" panose="020F0502020204030204"/>
              <a:ea typeface="宋体" panose="02010600030101010101" pitchFamily="2" charset="-122"/>
            </a:endParaRPr>
          </a:p>
          <a:p>
            <a:pPr marL="266700" indent="-266700" algn="just">
              <a:buNone/>
              <a:defRPr/>
            </a:pPr>
            <a:r>
              <a:rPr lang="zh-CN" altLang="en-US" b="1" dirty="0">
                <a:solidFill>
                  <a:prstClr val="black"/>
                </a:solidFill>
                <a:latin typeface="Calibri" panose="020F0502020204030204"/>
                <a:ea typeface="宋体" panose="02010600030101010101" pitchFamily="2" charset="-122"/>
              </a:rPr>
              <a:t>    </a:t>
            </a:r>
            <a:r>
              <a:rPr lang="en-US" altLang="zh-CN" b="1" dirty="0">
                <a:solidFill>
                  <a:schemeClr val="accent2">
                    <a:lumMod val="75000"/>
                  </a:schemeClr>
                </a:solidFill>
                <a:latin typeface="Calibri" panose="020F0502020204030204"/>
                <a:ea typeface="宋体" panose="02010600030101010101" pitchFamily="2" charset="-122"/>
              </a:rPr>
              <a:t>Example 4</a:t>
            </a:r>
            <a:endParaRPr lang="en-US" altLang="zh-CN" b="1" dirty="0">
              <a:solidFill>
                <a:schemeClr val="accent2">
                  <a:lumMod val="75000"/>
                </a:schemeClr>
              </a:solidFill>
              <a:latin typeface="Calibri" panose="020F0502020204030204"/>
              <a:ea typeface="宋体" panose="02010600030101010101" pitchFamily="2" charset="-122"/>
            </a:endParaRPr>
          </a:p>
          <a:p>
            <a:pPr marL="266700" lvl="0" indent="-266700" algn="just">
              <a:spcBef>
                <a:spcPts val="500"/>
              </a:spcBef>
              <a:buNone/>
              <a:defRPr/>
            </a:pPr>
            <a:r>
              <a:rPr lang="en-US" altLang="zh-CN" dirty="0">
                <a:solidFill>
                  <a:prstClr val="black"/>
                </a:solidFill>
                <a:latin typeface="Calibri" panose="020F0502020204030204"/>
                <a:ea typeface="宋体" panose="02010600030101010101" pitchFamily="2" charset="-122"/>
              </a:rPr>
              <a:t> </a:t>
            </a:r>
            <a:r>
              <a:rPr lang="zh-CN" altLang="en-US" dirty="0">
                <a:solidFill>
                  <a:prstClr val="black"/>
                </a:solidFill>
                <a:latin typeface="Calibri" panose="020F0502020204030204"/>
                <a:ea typeface="宋体" panose="02010600030101010101" pitchFamily="2" charset="-122"/>
              </a:rPr>
              <a:t>   </a:t>
            </a:r>
            <a:r>
              <a:rPr lang="en-US" altLang="zh-CN" b="1" dirty="0">
                <a:solidFill>
                  <a:schemeClr val="accent2">
                    <a:lumMod val="75000"/>
                  </a:schemeClr>
                </a:solidFill>
                <a:latin typeface="Calibri" panose="020F0502020204030204"/>
                <a:ea typeface="宋体" panose="02010600030101010101" pitchFamily="2" charset="-122"/>
              </a:rPr>
              <a:t>Pattern: </a:t>
            </a:r>
            <a:r>
              <a:rPr lang="en-US" altLang="zh-CN" dirty="0">
                <a:solidFill>
                  <a:prstClr val="black"/>
                </a:solidFill>
                <a:latin typeface="Calibri" panose="020F0502020204030204"/>
                <a:ea typeface="宋体" panose="02010600030101010101" pitchFamily="2" charset="-122"/>
              </a:rPr>
              <a:t>all/everything/something/anything/nothing + that + relative clause</a:t>
            </a:r>
            <a:endParaRPr lang="en-US" altLang="zh-CN" dirty="0">
              <a:solidFill>
                <a:prstClr val="black"/>
              </a:solidFill>
              <a:latin typeface="Calibri" panose="020F0502020204030204"/>
              <a:ea typeface="宋体" panose="02010600030101010101" pitchFamily="2" charset="-122"/>
            </a:endParaRPr>
          </a:p>
          <a:p>
            <a:pPr marL="266700" lvl="0" indent="-266700" algn="just">
              <a:spcBef>
                <a:spcPts val="500"/>
              </a:spcBef>
              <a:buNone/>
              <a:defRPr/>
            </a:pPr>
            <a:r>
              <a:rPr lang="en-US" altLang="zh-CN" dirty="0">
                <a:solidFill>
                  <a:prstClr val="black"/>
                </a:solidFill>
                <a:latin typeface="Calibri" panose="020F0502020204030204"/>
                <a:ea typeface="宋体" panose="02010600030101010101" pitchFamily="2" charset="-122"/>
              </a:rPr>
              <a:t> </a:t>
            </a:r>
            <a:r>
              <a:rPr lang="zh-CN" altLang="en-US" dirty="0">
                <a:solidFill>
                  <a:prstClr val="black"/>
                </a:solidFill>
                <a:latin typeface="Calibri" panose="020F0502020204030204"/>
                <a:ea typeface="宋体" panose="02010600030101010101" pitchFamily="2" charset="-122"/>
              </a:rPr>
              <a:t>   </a:t>
            </a:r>
            <a:r>
              <a:rPr lang="en-US" altLang="zh-CN" dirty="0">
                <a:solidFill>
                  <a:prstClr val="black"/>
                </a:solidFill>
                <a:latin typeface="Calibri" panose="020F0502020204030204"/>
                <a:ea typeface="宋体" panose="02010600030101010101" pitchFamily="2" charset="-122"/>
              </a:rPr>
              <a:t>Ah, I have read all that the wise men have written...(para.3) </a:t>
            </a:r>
            <a:endParaRPr lang="en-US" altLang="zh-CN" dirty="0">
              <a:solidFill>
                <a:prstClr val="black"/>
              </a:solidFill>
              <a:latin typeface="Calibri" panose="020F0502020204030204"/>
              <a:ea typeface="宋体" panose="02010600030101010101" pitchFamily="2" charset="-122"/>
            </a:endParaRPr>
          </a:p>
          <a:p>
            <a:pPr marL="266700" lvl="0" indent="-266700" algn="just">
              <a:spcBef>
                <a:spcPts val="500"/>
              </a:spcBef>
              <a:buNone/>
              <a:defRPr/>
            </a:pPr>
            <a:r>
              <a:rPr lang="zh-CN" altLang="en-US" dirty="0">
                <a:solidFill>
                  <a:prstClr val="black"/>
                </a:solidFill>
                <a:latin typeface="Calibri" panose="020F0502020204030204"/>
                <a:ea typeface="宋体" panose="02010600030101010101" pitchFamily="2" charset="-122"/>
              </a:rPr>
              <a:t>    </a:t>
            </a:r>
            <a:r>
              <a:rPr lang="en-US" altLang="zh-CN" dirty="0">
                <a:solidFill>
                  <a:prstClr val="black"/>
                </a:solidFill>
                <a:latin typeface="Calibri" panose="020F0502020204030204"/>
                <a:ea typeface="宋体" panose="02010600030101010101" pitchFamily="2" charset="-122"/>
              </a:rPr>
              <a:t>Everything that is enjoyable and beneficial is here. (para. 12,Text A, Unit 1)</a:t>
            </a:r>
            <a:endParaRPr lang="en-US" altLang="zh-CN" dirty="0">
              <a:solidFill>
                <a:prstClr val="black"/>
              </a:solidFill>
              <a:latin typeface="Calibri" panose="020F0502020204030204"/>
              <a:ea typeface="宋体" panose="02010600030101010101" pitchFamily="2" charset="-122"/>
            </a:endParaRPr>
          </a:p>
          <a:p>
            <a:pPr marL="266700" lvl="0" indent="-266700" algn="just">
              <a:spcBef>
                <a:spcPts val="500"/>
              </a:spcBef>
              <a:buNone/>
              <a:defRPr/>
            </a:pPr>
            <a:r>
              <a:rPr lang="en-US" altLang="zh-CN" dirty="0">
                <a:solidFill>
                  <a:prstClr val="black"/>
                </a:solidFill>
                <a:latin typeface="Calibri" panose="020F0502020204030204"/>
                <a:ea typeface="宋体" panose="02010600030101010101" pitchFamily="2" charset="-122"/>
              </a:rPr>
              <a:t>10. </a:t>
            </a:r>
            <a:r>
              <a:rPr lang="en-US" altLang="zh-CN" spc="-100" dirty="0">
                <a:solidFill>
                  <a:schemeClr val="tx1">
                    <a:lumMod val="95000"/>
                    <a:lumOff val="5000"/>
                  </a:schemeClr>
                </a:solidFill>
                <a:latin typeface="Calibri" panose="020F0502020204030204"/>
                <a:ea typeface="宋体" panose="02010600030101010101" pitchFamily="2" charset="-122"/>
              </a:rPr>
              <a:t>_______________________________</a:t>
            </a:r>
            <a:r>
              <a:rPr lang="zh-CN" altLang="en-US" sz="2400" dirty="0">
                <a:solidFill>
                  <a:schemeClr val="accent2">
                    <a:lumMod val="75000"/>
                  </a:schemeClr>
                </a:solidFill>
                <a:latin typeface="Calibri" panose="020F0502020204030204"/>
                <a:ea typeface="宋体" panose="02010600030101010101" pitchFamily="2" charset="-122"/>
              </a:rPr>
              <a:t>（医生作了最大努力）</a:t>
            </a:r>
            <a:r>
              <a:rPr lang="en-GB" altLang="zh-CN" sz="2400" dirty="0">
                <a:solidFill>
                  <a:schemeClr val="accent2">
                    <a:lumMod val="75000"/>
                  </a:schemeClr>
                </a:solidFill>
                <a:latin typeface="Calibri" panose="020F0502020204030204"/>
                <a:ea typeface="宋体" panose="02010600030101010101" pitchFamily="2" charset="-122"/>
              </a:rPr>
              <a:t> </a:t>
            </a:r>
            <a:r>
              <a:rPr lang="en-GB" altLang="zh-CN" dirty="0">
                <a:solidFill>
                  <a:prstClr val="black"/>
                </a:solidFill>
                <a:latin typeface="Calibri" panose="020F0502020204030204"/>
                <a:ea typeface="宋体" panose="02010600030101010101" pitchFamily="2" charset="-122"/>
              </a:rPr>
              <a:t>to save the injured miners. </a:t>
            </a:r>
            <a:endParaRPr lang="en-GB" altLang="zh-CN" dirty="0">
              <a:solidFill>
                <a:prstClr val="black"/>
              </a:solidFill>
              <a:latin typeface="Calibri" panose="020F0502020204030204"/>
              <a:ea typeface="宋体" panose="02010600030101010101" pitchFamily="2" charset="-122"/>
            </a:endParaRPr>
          </a:p>
          <a:p>
            <a:pPr marL="266700" lvl="0" indent="-266700" algn="just">
              <a:spcBef>
                <a:spcPts val="500"/>
              </a:spcBef>
              <a:buNone/>
              <a:defRPr/>
            </a:pPr>
            <a:r>
              <a:rPr lang="en-GB" altLang="zh-CN" dirty="0">
                <a:solidFill>
                  <a:prstClr val="black"/>
                </a:solidFill>
                <a:latin typeface="Calibri" panose="020F0502020204030204"/>
                <a:ea typeface="宋体" panose="02010600030101010101" pitchFamily="2" charset="-122"/>
              </a:rPr>
              <a:t>11. In those years, </a:t>
            </a:r>
            <a:r>
              <a:rPr lang="en-US" altLang="zh-CN" sz="2400" spc="-100" dirty="0">
                <a:solidFill>
                  <a:schemeClr val="tx1">
                    <a:lumMod val="95000"/>
                    <a:lumOff val="5000"/>
                  </a:schemeClr>
                </a:solidFill>
                <a:latin typeface="Calibri" panose="020F0502020204030204"/>
                <a:ea typeface="宋体" panose="02010600030101010101" pitchFamily="2" charset="-122"/>
              </a:rPr>
              <a:t>_____________________________________</a:t>
            </a:r>
            <a:r>
              <a:rPr lang="zh-CN" altLang="en-US" sz="2400" dirty="0">
                <a:solidFill>
                  <a:schemeClr val="accent2">
                    <a:lumMod val="75000"/>
                  </a:schemeClr>
                </a:solidFill>
                <a:latin typeface="Calibri" panose="020F0502020204030204"/>
                <a:ea typeface="宋体" panose="02010600030101010101" pitchFamily="2" charset="-122"/>
              </a:rPr>
              <a:t>（他辛勤劳动所得） </a:t>
            </a:r>
            <a:r>
              <a:rPr lang="en-US" altLang="zh-CN" dirty="0">
                <a:solidFill>
                  <a:prstClr val="black"/>
                </a:solidFill>
                <a:latin typeface="Calibri" panose="020F0502020204030204"/>
                <a:ea typeface="宋体" panose="02010600030101010101" pitchFamily="2" charset="-122"/>
              </a:rPr>
              <a:t>was hardly enough to feed the family.</a:t>
            </a:r>
            <a:endParaRPr lang="en-US" altLang="zh-CN" dirty="0">
              <a:solidFill>
                <a:prstClr val="black"/>
              </a:solidFill>
              <a:latin typeface="Calibri" panose="020F0502020204030204"/>
              <a:ea typeface="宋体" panose="02010600030101010101" pitchFamily="2" charset="-122"/>
            </a:endParaRPr>
          </a:p>
          <a:p>
            <a:pPr marL="266700" lvl="0" indent="-266700" algn="just">
              <a:spcBef>
                <a:spcPts val="500"/>
              </a:spcBef>
              <a:buNone/>
              <a:defRPr/>
            </a:pPr>
            <a:r>
              <a:rPr lang="en-US" altLang="zh-CN" dirty="0">
                <a:solidFill>
                  <a:prstClr val="black"/>
                </a:solidFill>
                <a:latin typeface="Calibri" panose="020F0502020204030204"/>
                <a:ea typeface="宋体" panose="02010600030101010101" pitchFamily="2" charset="-122"/>
              </a:rPr>
              <a:t>12. We'll take seriously</a:t>
            </a:r>
            <a:r>
              <a:rPr lang="en-US" altLang="zh-CN" sz="2400" spc="-100" dirty="0">
                <a:solidFill>
                  <a:schemeClr val="tx1">
                    <a:lumMod val="95000"/>
                    <a:lumOff val="5000"/>
                  </a:schemeClr>
                </a:solidFill>
                <a:latin typeface="Calibri" panose="020F0502020204030204"/>
                <a:ea typeface="宋体" panose="02010600030101010101" pitchFamily="2" charset="-122"/>
              </a:rPr>
              <a:t>___________________________________________________</a:t>
            </a:r>
            <a:r>
              <a:rPr lang="zh-CN" altLang="en-US" sz="2400" spc="-100" dirty="0">
                <a:solidFill>
                  <a:schemeClr val="tx1">
                    <a:lumMod val="95000"/>
                    <a:lumOff val="5000"/>
                  </a:schemeClr>
                </a:solidFill>
                <a:latin typeface="Calibri" panose="020F0502020204030204"/>
                <a:ea typeface="宋体" panose="02010600030101010101" pitchFamily="2" charset="-122"/>
              </a:rPr>
              <a:t> </a:t>
            </a:r>
            <a:r>
              <a:rPr lang="zh-CN" altLang="en-US" sz="2400" dirty="0">
                <a:solidFill>
                  <a:prstClr val="black"/>
                </a:solidFill>
                <a:latin typeface="Calibri" panose="020F0502020204030204"/>
                <a:ea typeface="宋体" panose="02010600030101010101" pitchFamily="2" charset="-122"/>
              </a:rPr>
              <a:t>（知道</a:t>
            </a:r>
            <a:r>
              <a:rPr lang="zh-CN" altLang="en-US" sz="2400" dirty="0">
                <a:solidFill>
                  <a:schemeClr val="accent2">
                    <a:lumMod val="75000"/>
                  </a:schemeClr>
                </a:solidFill>
                <a:latin typeface="Calibri" panose="020F0502020204030204"/>
                <a:ea typeface="宋体" panose="02010600030101010101" pitchFamily="2" charset="-122"/>
              </a:rPr>
              <a:t>很多过去的名字、人物、事件并不意味着）</a:t>
            </a:r>
            <a:r>
              <a:rPr lang="en-US" altLang="zh-CN" dirty="0">
                <a:solidFill>
                  <a:prstClr val="black"/>
                </a:solidFill>
                <a:latin typeface="Calibri" panose="020F0502020204030204"/>
                <a:ea typeface="宋体" panose="02010600030101010101" pitchFamily="2" charset="-122"/>
              </a:rPr>
              <a:t>.</a:t>
            </a:r>
            <a:endParaRPr lang="en-US" altLang="zh-CN" dirty="0">
              <a:solidFill>
                <a:prstClr val="black"/>
              </a:solidFill>
              <a:latin typeface="Calibri" panose="020F0502020204030204"/>
              <a:ea typeface="宋体" panose="02010600030101010101" pitchFamily="2" charset="-122"/>
            </a:endParaRPr>
          </a:p>
          <a:p>
            <a:pPr marL="536575" lvl="0" indent="-269875" algn="just">
              <a:spcBef>
                <a:spcPts val="500"/>
              </a:spcBef>
              <a:buNone/>
              <a:defRPr/>
            </a:pPr>
            <a:endParaRPr lang="en-US" altLang="zh-CN" dirty="0">
              <a:solidFill>
                <a:prstClr val="black"/>
              </a:solidFill>
              <a:latin typeface="Calibri" panose="020F0502020204030204"/>
              <a:ea typeface="宋体" panose="02010600030101010101" pitchFamily="2" charset="-122"/>
            </a:endParaRPr>
          </a:p>
          <a:p>
            <a:pPr marL="536575" lvl="0" indent="-269875" algn="just">
              <a:spcBef>
                <a:spcPts val="500"/>
              </a:spcBef>
              <a:buNone/>
              <a:defRPr/>
            </a:pPr>
            <a:endParaRPr lang="en-US" altLang="zh-CN" dirty="0">
              <a:solidFill>
                <a:prstClr val="black"/>
              </a:solidFill>
              <a:latin typeface="Calibri" panose="020F0502020204030204"/>
              <a:ea typeface="宋体" panose="02010600030101010101" pitchFamily="2" charset="-122"/>
            </a:endParaRPr>
          </a:p>
        </p:txBody>
      </p:sp>
      <p:pic>
        <p:nvPicPr>
          <p:cNvPr id="20" name="图片 19" descr="1"/>
          <p:cNvPicPr>
            <a:picLocks noChangeAspect="1"/>
          </p:cNvPicPr>
          <p:nvPr/>
        </p:nvPicPr>
        <p:blipFill>
          <a:blip r:embed="rId4"/>
          <a:stretch>
            <a:fillRect/>
          </a:stretch>
        </p:blipFill>
        <p:spPr>
          <a:xfrm>
            <a:off x="10850378" y="6007442"/>
            <a:ext cx="1103630" cy="554990"/>
          </a:xfrm>
          <a:prstGeom prst="rect">
            <a:avLst/>
          </a:prstGeom>
        </p:spPr>
      </p:pic>
      <p:sp>
        <p:nvSpPr>
          <p:cNvPr id="15" name="文本框 14"/>
          <p:cNvSpPr txBox="1"/>
          <p:nvPr/>
        </p:nvSpPr>
        <p:spPr>
          <a:xfrm>
            <a:off x="804444" y="3510426"/>
            <a:ext cx="5389034" cy="523220"/>
          </a:xfrm>
          <a:prstGeom prst="rect">
            <a:avLst/>
          </a:prstGeom>
          <a:noFill/>
        </p:spPr>
        <p:txBody>
          <a:bodyPr wrap="square" rtlCol="0">
            <a:spAutoFit/>
          </a:bodyPr>
          <a:lstStyle/>
          <a:p>
            <a:pPr eaLnBrk="0" fontAlgn="base" hangingPunct="0">
              <a:spcBef>
                <a:spcPct val="0"/>
              </a:spcBef>
              <a:spcAft>
                <a:spcPct val="0"/>
              </a:spcAft>
            </a:pPr>
            <a:r>
              <a:rPr lang="en-GB" altLang="zh-CN" sz="2800" dirty="0">
                <a:solidFill>
                  <a:srgbClr val="C00000"/>
                </a:solidFill>
                <a:latin typeface="Calibri" panose="020F0502020204030204" charset="0"/>
                <a:ea typeface="宋体" panose="02010600030101010101" pitchFamily="2" charset="-122"/>
              </a:rPr>
              <a:t>The doctors did all (that) they could</a:t>
            </a:r>
            <a:endParaRPr lang="zh-CN" altLang="en-US" sz="2800" dirty="0">
              <a:solidFill>
                <a:srgbClr val="C00000"/>
              </a:solidFill>
              <a:latin typeface="Calibri" panose="020F0502020204030204" charset="0"/>
              <a:ea typeface="宋体" panose="02010600030101010101" pitchFamily="2" charset="-122"/>
            </a:endParaRPr>
          </a:p>
        </p:txBody>
      </p:sp>
      <p:sp>
        <p:nvSpPr>
          <p:cNvPr id="13" name="文本框 12"/>
          <p:cNvSpPr txBox="1"/>
          <p:nvPr/>
        </p:nvSpPr>
        <p:spPr>
          <a:xfrm>
            <a:off x="3201571" y="4344978"/>
            <a:ext cx="5180430" cy="523220"/>
          </a:xfrm>
          <a:prstGeom prst="rect">
            <a:avLst/>
          </a:prstGeom>
          <a:noFill/>
        </p:spPr>
        <p:txBody>
          <a:bodyPr wrap="square" rtlCol="0">
            <a:spAutoFit/>
          </a:bodyPr>
          <a:lstStyle/>
          <a:p>
            <a:pPr eaLnBrk="0" fontAlgn="base" hangingPunct="0">
              <a:spcBef>
                <a:spcPct val="0"/>
              </a:spcBef>
              <a:spcAft>
                <a:spcPct val="0"/>
              </a:spcAft>
            </a:pPr>
            <a:r>
              <a:rPr lang="en-GB" altLang="zh-CN" sz="2800" dirty="0">
                <a:solidFill>
                  <a:srgbClr val="C00000"/>
                </a:solidFill>
                <a:latin typeface="Calibri" panose="020F0502020204030204" charset="0"/>
                <a:ea typeface="宋体" panose="02010600030101010101" pitchFamily="2" charset="-122"/>
              </a:rPr>
              <a:t> all (that) he got for his hard work</a:t>
            </a:r>
            <a:endParaRPr lang="zh-CN" altLang="en-US" sz="2800" dirty="0">
              <a:solidFill>
                <a:srgbClr val="C00000"/>
              </a:solidFill>
              <a:latin typeface="Calibri" panose="020F0502020204030204" charset="0"/>
              <a:ea typeface="宋体" panose="02010600030101010101" pitchFamily="2" charset="-122"/>
            </a:endParaRPr>
          </a:p>
        </p:txBody>
      </p:sp>
      <p:sp>
        <p:nvSpPr>
          <p:cNvPr id="16" name="文本框 15"/>
          <p:cNvSpPr txBox="1"/>
          <p:nvPr/>
        </p:nvSpPr>
        <p:spPr>
          <a:xfrm>
            <a:off x="3757898" y="5155607"/>
            <a:ext cx="7283141" cy="523220"/>
          </a:xfrm>
          <a:prstGeom prst="rect">
            <a:avLst/>
          </a:prstGeom>
          <a:noFill/>
        </p:spPr>
        <p:txBody>
          <a:bodyPr wrap="square" rtlCol="0">
            <a:spAutoFit/>
          </a:bodyPr>
          <a:lstStyle/>
          <a:p>
            <a:pPr eaLnBrk="0" fontAlgn="base" hangingPunct="0">
              <a:spcBef>
                <a:spcPct val="0"/>
              </a:spcBef>
              <a:spcAft>
                <a:spcPct val="0"/>
              </a:spcAft>
            </a:pPr>
            <a:r>
              <a:rPr lang="en-GB" altLang="zh-CN" sz="2800" dirty="0">
                <a:solidFill>
                  <a:srgbClr val="C00000"/>
                </a:solidFill>
                <a:latin typeface="Calibri" panose="020F0502020204030204" charset="0"/>
                <a:ea typeface="宋体" panose="02010600030101010101" pitchFamily="2" charset="-122"/>
              </a:rPr>
              <a:t>everything (that) you’ve suggested in the report</a:t>
            </a:r>
            <a:endParaRPr lang="zh-CN" altLang="en-US" sz="2800" dirty="0">
              <a:solidFill>
                <a:srgbClr val="C00000"/>
              </a:solidFill>
              <a:latin typeface="Calibri" panose="020F0502020204030204" charset="0"/>
              <a:ea typeface="宋体" panose="02010600030101010101" pitchFamily="2" charset="-122"/>
            </a:endParaRPr>
          </a:p>
        </p:txBody>
      </p:sp>
      <p:pic>
        <p:nvPicPr>
          <p:cNvPr id="10" name="图片 9">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rcRect t="18378" b="31548"/>
          <a:stretch>
            <a:fillRect/>
          </a:stretch>
        </p:blipFill>
        <p:spPr>
          <a:xfrm>
            <a:off x="10627995" y="160020"/>
            <a:ext cx="524510" cy="4273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dissolv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3" grpId="0"/>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100" name="文本框 4"/>
          <p:cNvSpPr txBox="1">
            <a:spLocks noChangeArrowheads="1"/>
          </p:cNvSpPr>
          <p:nvPr/>
        </p:nvSpPr>
        <p:spPr bwMode="auto">
          <a:xfrm>
            <a:off x="184150" y="160338"/>
            <a:ext cx="7029450" cy="461665"/>
          </a:xfrm>
          <a:prstGeom prst="rect">
            <a:avLst/>
          </a:prstGeom>
          <a:noFill/>
          <a:ln w="9525">
            <a:noFill/>
            <a:miter lim="800000"/>
          </a:ln>
          <a:effectLst>
            <a:outerShdw blurRad="50800" dist="38100" dir="5400000" algn="t" rotWithShape="0">
              <a:prstClr val="black">
                <a:alpha val="40000"/>
              </a:prstClr>
            </a:outerShdw>
          </a:effectLst>
        </p:spPr>
        <p:txBody>
          <a:bodyPr wrap="square">
            <a:spAutoFit/>
          </a:bodyPr>
          <a:lstStyle/>
          <a:p>
            <a:r>
              <a:rPr lang="en-US" altLang="zh-CN" sz="2400" dirty="0">
                <a:solidFill>
                  <a:schemeClr val="bg1"/>
                </a:solidFill>
                <a:latin typeface="Arial Black" panose="020B0A04020102020204" pitchFamily="34" charset="0"/>
              </a:rPr>
              <a:t>Exercises · Language Exercises</a:t>
            </a:r>
            <a:endParaRPr lang="en-US" altLang="zh-CN" sz="2400" dirty="0">
              <a:solidFill>
                <a:schemeClr val="bg1"/>
              </a:solidFill>
              <a:latin typeface="Arial Black" panose="020B0A04020102020204" pitchFamily="34" charset="0"/>
            </a:endParaRPr>
          </a:p>
        </p:txBody>
      </p:sp>
      <p:pic>
        <p:nvPicPr>
          <p:cNvPr id="44" name="图片 43">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rcRect l="10347" t="37811" r="43034" b="24326"/>
          <a:stretch>
            <a:fillRect/>
          </a:stretch>
        </p:blipFill>
        <p:spPr>
          <a:xfrm>
            <a:off x="11264265" y="174625"/>
            <a:ext cx="503555" cy="454660"/>
          </a:xfrm>
          <a:prstGeom prst="rect">
            <a:avLst/>
          </a:prstGeom>
        </p:spPr>
      </p:pic>
      <p:sp>
        <p:nvSpPr>
          <p:cNvPr id="46" name="内容占位符 2"/>
          <p:cNvSpPr>
            <a:spLocks noGrp="1"/>
          </p:cNvSpPr>
          <p:nvPr/>
        </p:nvSpPr>
        <p:spPr>
          <a:xfrm>
            <a:off x="273831" y="744623"/>
            <a:ext cx="11683822" cy="5729509"/>
          </a:xfrm>
          <a:prstGeom prst="rect">
            <a:avLst/>
          </a:prstGeom>
          <a:noFill/>
          <a:ln w="9525">
            <a:noFill/>
            <a:miter lim="800000"/>
          </a:ln>
        </p:spPr>
        <p:txBody>
          <a:bodyPr vert="horz" wrap="square" lIns="91440" tIns="45720" rIns="91440" bIns="45720" numCol="1" anchor="t" anchorCtr="0" compatLnSpc="1"/>
          <a:lstStyle>
            <a:lvl1pPr marL="228600" indent="-22733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733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733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733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733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52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8775" indent="-358775" algn="just" hangingPunct="1">
              <a:spcBef>
                <a:spcPts val="300"/>
              </a:spcBef>
              <a:buNone/>
              <a:defRPr/>
            </a:pPr>
            <a:r>
              <a:rPr lang="en-US" altLang="zh-CN" b="1" dirty="0">
                <a:solidFill>
                  <a:prstClr val="black"/>
                </a:solidFill>
                <a:latin typeface="Calibri" panose="020F0502020204030204"/>
                <a:ea typeface="宋体" panose="02010600030101010101" pitchFamily="2" charset="-122"/>
              </a:rPr>
              <a:t>6. Study the following examples and complete the sentences by translating the Chinese in the brackets</a:t>
            </a:r>
            <a:r>
              <a:rPr lang="en-US" altLang="zh-CN" b="1" dirty="0" smtClean="0">
                <a:solidFill>
                  <a:prstClr val="black"/>
                </a:solidFill>
                <a:latin typeface="Calibri" panose="020F0502020204030204"/>
                <a:ea typeface="宋体" panose="02010600030101010101" pitchFamily="2" charset="-122"/>
              </a:rPr>
              <a:t>.</a:t>
            </a:r>
            <a:endParaRPr lang="en-US" altLang="zh-CN" b="1" dirty="0" smtClean="0">
              <a:solidFill>
                <a:prstClr val="black"/>
              </a:solidFill>
              <a:latin typeface="Calibri" panose="020F0502020204030204"/>
              <a:ea typeface="宋体" panose="02010600030101010101" pitchFamily="2" charset="-122"/>
            </a:endParaRPr>
          </a:p>
          <a:p>
            <a:pPr marL="0" indent="0" algn="just" hangingPunct="1">
              <a:spcBef>
                <a:spcPts val="300"/>
              </a:spcBef>
              <a:buNone/>
              <a:defRPr/>
            </a:pPr>
            <a:r>
              <a:rPr lang="en-US" altLang="zh-CN" b="1" dirty="0">
                <a:solidFill>
                  <a:schemeClr val="accent2">
                    <a:lumMod val="75000"/>
                  </a:schemeClr>
                </a:solidFill>
                <a:latin typeface="Calibri" panose="020F0502020204030204"/>
                <a:ea typeface="宋体" panose="02010600030101010101" pitchFamily="2" charset="-122"/>
              </a:rPr>
              <a:t>Example 4</a:t>
            </a:r>
            <a:endParaRPr lang="en-US" altLang="zh-CN" b="1" dirty="0">
              <a:solidFill>
                <a:schemeClr val="accent2">
                  <a:lumMod val="75000"/>
                </a:schemeClr>
              </a:solidFill>
              <a:latin typeface="Calibri" panose="020F0502020204030204"/>
              <a:ea typeface="宋体" panose="02010600030101010101" pitchFamily="2" charset="-122"/>
            </a:endParaRPr>
          </a:p>
          <a:p>
            <a:pPr marL="0" lvl="0" indent="0" algn="just" hangingPunct="1">
              <a:spcBef>
                <a:spcPts val="300"/>
              </a:spcBef>
              <a:buNone/>
              <a:defRPr/>
            </a:pPr>
            <a:r>
              <a:rPr lang="en-US" altLang="zh-CN" dirty="0">
                <a:solidFill>
                  <a:prstClr val="black"/>
                </a:solidFill>
                <a:latin typeface="Calibri" panose="020F0502020204030204"/>
                <a:ea typeface="宋体" panose="02010600030101010101" pitchFamily="2" charset="-122"/>
              </a:rPr>
              <a:t> </a:t>
            </a:r>
            <a:r>
              <a:rPr lang="zh-CN" altLang="en-US" dirty="0">
                <a:solidFill>
                  <a:prstClr val="black"/>
                </a:solidFill>
                <a:latin typeface="Calibri" panose="020F0502020204030204"/>
                <a:ea typeface="宋体" panose="02010600030101010101" pitchFamily="2" charset="-122"/>
              </a:rPr>
              <a:t>   </a:t>
            </a:r>
            <a:r>
              <a:rPr lang="en-US" altLang="zh-CN" b="1" dirty="0">
                <a:solidFill>
                  <a:schemeClr val="accent2">
                    <a:lumMod val="75000"/>
                  </a:schemeClr>
                </a:solidFill>
                <a:latin typeface="Calibri" panose="020F0502020204030204"/>
                <a:ea typeface="宋体" panose="02010600030101010101" pitchFamily="2" charset="-122"/>
              </a:rPr>
              <a:t>Pattern: </a:t>
            </a:r>
            <a:r>
              <a:rPr lang="en-US" altLang="zh-CN" dirty="0">
                <a:solidFill>
                  <a:prstClr val="black"/>
                </a:solidFill>
                <a:latin typeface="Calibri" panose="020F0502020204030204"/>
                <a:ea typeface="宋体" panose="02010600030101010101" pitchFamily="2" charset="-122"/>
              </a:rPr>
              <a:t>all/everything/something/anything/nothing + that + relative clause</a:t>
            </a:r>
            <a:endParaRPr lang="en-US" altLang="zh-CN" dirty="0">
              <a:solidFill>
                <a:prstClr val="black"/>
              </a:solidFill>
              <a:latin typeface="Calibri" panose="020F0502020204030204"/>
              <a:ea typeface="宋体" panose="02010600030101010101" pitchFamily="2" charset="-122"/>
            </a:endParaRPr>
          </a:p>
          <a:p>
            <a:pPr marL="0" lvl="0" indent="0" algn="just" hangingPunct="1">
              <a:spcBef>
                <a:spcPts val="300"/>
              </a:spcBef>
              <a:buNone/>
              <a:defRPr/>
            </a:pPr>
            <a:r>
              <a:rPr lang="en-US" altLang="zh-CN" dirty="0">
                <a:solidFill>
                  <a:prstClr val="black"/>
                </a:solidFill>
                <a:latin typeface="Calibri" panose="020F0502020204030204"/>
                <a:ea typeface="宋体" panose="02010600030101010101" pitchFamily="2" charset="-122"/>
              </a:rPr>
              <a:t> </a:t>
            </a:r>
            <a:r>
              <a:rPr lang="zh-CN" altLang="en-US" dirty="0">
                <a:solidFill>
                  <a:prstClr val="black"/>
                </a:solidFill>
                <a:latin typeface="Calibri" panose="020F0502020204030204"/>
                <a:ea typeface="宋体" panose="02010600030101010101" pitchFamily="2" charset="-122"/>
              </a:rPr>
              <a:t>   </a:t>
            </a:r>
            <a:r>
              <a:rPr lang="en-US" altLang="zh-CN" dirty="0">
                <a:solidFill>
                  <a:prstClr val="black"/>
                </a:solidFill>
                <a:latin typeface="Calibri" panose="020F0502020204030204"/>
                <a:ea typeface="宋体" panose="02010600030101010101" pitchFamily="2" charset="-122"/>
              </a:rPr>
              <a:t>Ah, I have read all that the wise men have written...(para.3) </a:t>
            </a:r>
            <a:endParaRPr lang="en-US" altLang="zh-CN" dirty="0">
              <a:solidFill>
                <a:prstClr val="black"/>
              </a:solidFill>
              <a:latin typeface="Calibri" panose="020F0502020204030204"/>
              <a:ea typeface="宋体" panose="02010600030101010101" pitchFamily="2" charset="-122"/>
            </a:endParaRPr>
          </a:p>
          <a:p>
            <a:pPr marL="0" lvl="0" indent="0" algn="just" hangingPunct="1">
              <a:spcBef>
                <a:spcPts val="300"/>
              </a:spcBef>
              <a:buNone/>
              <a:defRPr/>
            </a:pPr>
            <a:r>
              <a:rPr lang="zh-CN" altLang="en-US" dirty="0">
                <a:solidFill>
                  <a:prstClr val="black"/>
                </a:solidFill>
                <a:latin typeface="Calibri" panose="020F0502020204030204"/>
                <a:ea typeface="宋体" panose="02010600030101010101" pitchFamily="2" charset="-122"/>
              </a:rPr>
              <a:t>    </a:t>
            </a:r>
            <a:r>
              <a:rPr lang="en-US" altLang="zh-CN" dirty="0">
                <a:solidFill>
                  <a:prstClr val="black"/>
                </a:solidFill>
                <a:latin typeface="Calibri" panose="020F0502020204030204"/>
                <a:ea typeface="宋体" panose="02010600030101010101" pitchFamily="2" charset="-122"/>
              </a:rPr>
              <a:t>Everything that is enjoyable and beneficial is here. (para. 12,Text A, Unit 1</a:t>
            </a:r>
            <a:r>
              <a:rPr lang="en-US" altLang="zh-CN" dirty="0" smtClean="0">
                <a:solidFill>
                  <a:prstClr val="black"/>
                </a:solidFill>
                <a:latin typeface="Calibri" panose="020F0502020204030204"/>
                <a:ea typeface="宋体" panose="02010600030101010101" pitchFamily="2" charset="-122"/>
              </a:rPr>
              <a:t>)</a:t>
            </a:r>
            <a:endParaRPr lang="en-US" altLang="zh-CN" b="1" dirty="0">
              <a:solidFill>
                <a:prstClr val="black"/>
              </a:solidFill>
              <a:latin typeface="Calibri" panose="020F0502020204030204"/>
              <a:ea typeface="宋体" panose="02010600030101010101" pitchFamily="2" charset="-122"/>
            </a:endParaRPr>
          </a:p>
          <a:p>
            <a:pPr marL="538480" lvl="0" indent="-538480" algn="just" hangingPunct="1">
              <a:spcBef>
                <a:spcPts val="300"/>
              </a:spcBef>
              <a:buNone/>
              <a:defRPr/>
            </a:pPr>
            <a:r>
              <a:rPr lang="en-US" altLang="zh-CN" dirty="0">
                <a:solidFill>
                  <a:prstClr val="black"/>
                </a:solidFill>
                <a:latin typeface="Calibri" panose="020F0502020204030204"/>
                <a:ea typeface="宋体" panose="02010600030101010101" pitchFamily="2" charset="-122"/>
              </a:rPr>
              <a:t>13. </a:t>
            </a:r>
            <a:r>
              <a:rPr lang="en-US" altLang="zh-CN" spc="-100" dirty="0">
                <a:solidFill>
                  <a:schemeClr val="tx1">
                    <a:lumMod val="95000"/>
                    <a:lumOff val="5000"/>
                  </a:schemeClr>
                </a:solidFill>
                <a:latin typeface="Calibri" panose="020F0502020204030204"/>
                <a:ea typeface="宋体" panose="02010600030101010101" pitchFamily="2" charset="-122"/>
              </a:rPr>
              <a:t>_______________________________________</a:t>
            </a:r>
            <a:r>
              <a:rPr lang="zh-CN" altLang="en-US" sz="2400" dirty="0">
                <a:solidFill>
                  <a:schemeClr val="accent2">
                    <a:lumMod val="75000"/>
                  </a:schemeClr>
                </a:solidFill>
                <a:latin typeface="Calibri" panose="020F0502020204030204"/>
                <a:ea typeface="宋体" panose="02010600030101010101" pitchFamily="2" charset="-122"/>
              </a:rPr>
              <a:t>（能做到的都已经做了）</a:t>
            </a:r>
            <a:r>
              <a:rPr lang="en-GB" altLang="zh-CN" dirty="0">
                <a:solidFill>
                  <a:prstClr val="black"/>
                </a:solidFill>
                <a:latin typeface="Calibri" panose="020F0502020204030204"/>
                <a:ea typeface="宋体" panose="02010600030101010101" pitchFamily="2" charset="-122"/>
              </a:rPr>
              <a:t>,</a:t>
            </a:r>
            <a:r>
              <a:rPr lang="en-GB" altLang="zh-CN" sz="2400" dirty="0">
                <a:solidFill>
                  <a:prstClr val="black"/>
                </a:solidFill>
                <a:latin typeface="Calibri" panose="020F0502020204030204"/>
                <a:ea typeface="宋体" panose="02010600030101010101" pitchFamily="2" charset="-122"/>
              </a:rPr>
              <a:t> </a:t>
            </a:r>
            <a:r>
              <a:rPr lang="en-GB" altLang="zh-CN" dirty="0">
                <a:solidFill>
                  <a:prstClr val="black"/>
                </a:solidFill>
                <a:latin typeface="Calibri" panose="020F0502020204030204"/>
                <a:ea typeface="宋体" panose="02010600030101010101" pitchFamily="2" charset="-122"/>
              </a:rPr>
              <a:t>but the patient has shown no signs of improvement.</a:t>
            </a:r>
            <a:endParaRPr lang="en-GB" altLang="zh-CN" dirty="0">
              <a:solidFill>
                <a:prstClr val="black"/>
              </a:solidFill>
              <a:latin typeface="Calibri" panose="020F0502020204030204"/>
              <a:ea typeface="宋体" panose="02010600030101010101" pitchFamily="2" charset="-122"/>
            </a:endParaRPr>
          </a:p>
          <a:p>
            <a:pPr marL="538480" lvl="0" indent="-538480" algn="just" hangingPunct="1">
              <a:spcBef>
                <a:spcPts val="300"/>
              </a:spcBef>
              <a:buNone/>
              <a:defRPr/>
            </a:pPr>
            <a:r>
              <a:rPr lang="en-GB" altLang="zh-CN" dirty="0">
                <a:solidFill>
                  <a:prstClr val="black"/>
                </a:solidFill>
                <a:latin typeface="Calibri" panose="020F0502020204030204"/>
                <a:ea typeface="宋体" panose="02010600030101010101" pitchFamily="2" charset="-122"/>
              </a:rPr>
              <a:t>14. Each human being is born as something new: </a:t>
            </a:r>
            <a:r>
              <a:rPr lang="en-US" altLang="zh-CN" spc="-100" dirty="0" smtClean="0">
                <a:solidFill>
                  <a:schemeClr val="tx1">
                    <a:lumMod val="95000"/>
                    <a:lumOff val="5000"/>
                  </a:schemeClr>
                </a:solidFill>
                <a:latin typeface="Calibri" panose="020F0502020204030204"/>
                <a:ea typeface="宋体" panose="02010600030101010101" pitchFamily="2" charset="-122"/>
              </a:rPr>
              <a:t>__________________________</a:t>
            </a:r>
            <a:r>
              <a:rPr lang="en-GB" altLang="zh-CN" dirty="0">
                <a:solidFill>
                  <a:prstClr val="black"/>
                </a:solidFill>
                <a:latin typeface="Calibri" panose="020F0502020204030204"/>
                <a:ea typeface="宋体" panose="02010600030101010101" pitchFamily="2" charset="-122"/>
              </a:rPr>
              <a:t> </a:t>
            </a:r>
            <a:r>
              <a:rPr lang="en-GB" altLang="zh-CN" dirty="0" smtClean="0">
                <a:solidFill>
                  <a:prstClr val="black"/>
                </a:solidFill>
                <a:latin typeface="Calibri" panose="020F0502020204030204"/>
                <a:ea typeface="宋体" panose="02010600030101010101" pitchFamily="2" charset="-122"/>
              </a:rPr>
              <a:t>    </a:t>
            </a:r>
            <a:r>
              <a:rPr lang="en-US" altLang="zh-CN" sz="2400" spc="-100" dirty="0" smtClean="0">
                <a:solidFill>
                  <a:schemeClr val="tx1">
                    <a:lumMod val="95000"/>
                    <a:lumOff val="5000"/>
                  </a:schemeClr>
                </a:solidFill>
                <a:latin typeface="Calibri" panose="020F0502020204030204"/>
                <a:ea typeface="宋体" panose="02010600030101010101" pitchFamily="2" charset="-122"/>
              </a:rPr>
              <a:t>______________________________________</a:t>
            </a:r>
            <a:r>
              <a:rPr lang="zh-CN" altLang="en-US" sz="2400" dirty="0">
                <a:solidFill>
                  <a:schemeClr val="accent2">
                    <a:lumMod val="75000"/>
                  </a:schemeClr>
                </a:solidFill>
                <a:latin typeface="Calibri" panose="020F0502020204030204"/>
                <a:ea typeface="宋体" panose="02010600030101010101" pitchFamily="2" charset="-122"/>
              </a:rPr>
              <a:t>（</a:t>
            </a:r>
            <a:r>
              <a:rPr lang="zh-CN" altLang="en-US" sz="2400" spc="-200" dirty="0">
                <a:solidFill>
                  <a:schemeClr val="accent2">
                    <a:lumMod val="75000"/>
                  </a:schemeClr>
                </a:solidFill>
                <a:latin typeface="Calibri" panose="020F0502020204030204"/>
                <a:ea typeface="宋体" panose="02010600030101010101" pitchFamily="2" charset="-122"/>
              </a:rPr>
              <a:t>一种以前不存在、未来也无法复制的东西</a:t>
            </a:r>
            <a:r>
              <a:rPr lang="zh-CN" altLang="en-US" sz="2400" spc="-200" dirty="0" smtClean="0">
                <a:solidFill>
                  <a:schemeClr val="accent2">
                    <a:lumMod val="75000"/>
                  </a:schemeClr>
                </a:solidFill>
                <a:latin typeface="Calibri" panose="020F0502020204030204"/>
                <a:ea typeface="宋体" panose="02010600030101010101" pitchFamily="2" charset="-122"/>
              </a:rPr>
              <a:t>）</a:t>
            </a:r>
            <a:r>
              <a:rPr lang="en-US" altLang="zh-CN" spc="-200" dirty="0">
                <a:solidFill>
                  <a:prstClr val="black"/>
                </a:solidFill>
                <a:latin typeface="Calibri" panose="020F0502020204030204"/>
                <a:ea typeface="宋体" panose="02010600030101010101" pitchFamily="2" charset="-122"/>
              </a:rPr>
              <a:t>.</a:t>
            </a:r>
            <a:endParaRPr lang="en-US" altLang="zh-CN" spc="-200" dirty="0">
              <a:solidFill>
                <a:prstClr val="black"/>
              </a:solidFill>
              <a:latin typeface="Calibri" panose="020F0502020204030204"/>
              <a:ea typeface="宋体" panose="02010600030101010101" pitchFamily="2" charset="-122"/>
            </a:endParaRPr>
          </a:p>
          <a:p>
            <a:pPr marL="446405" lvl="0" indent="-446405" algn="just" hangingPunct="1">
              <a:spcBef>
                <a:spcPts val="300"/>
              </a:spcBef>
              <a:buNone/>
              <a:defRPr/>
            </a:pPr>
            <a:r>
              <a:rPr lang="en-US" altLang="zh-CN" dirty="0">
                <a:solidFill>
                  <a:prstClr val="black"/>
                </a:solidFill>
                <a:latin typeface="Calibri" panose="020F0502020204030204"/>
                <a:ea typeface="宋体" panose="02010600030101010101" pitchFamily="2" charset="-122"/>
              </a:rPr>
              <a:t>15. The vase has broken into so many pieces that there is </a:t>
            </a:r>
            <a:r>
              <a:rPr lang="en-US" altLang="zh-CN" dirty="0" smtClean="0">
                <a:solidFill>
                  <a:prstClr val="black"/>
                </a:solidFill>
                <a:latin typeface="Calibri" panose="020F0502020204030204"/>
                <a:ea typeface="宋体" panose="02010600030101010101" pitchFamily="2" charset="-122"/>
              </a:rPr>
              <a:t> </a:t>
            </a:r>
            <a:r>
              <a:rPr lang="en-US" altLang="zh-CN" sz="2400" spc="-100" dirty="0" smtClean="0">
                <a:solidFill>
                  <a:schemeClr val="tx1">
                    <a:lumMod val="95000"/>
                    <a:lumOff val="5000"/>
                  </a:schemeClr>
                </a:solidFill>
                <a:latin typeface="Calibri" panose="020F0502020204030204"/>
                <a:ea typeface="宋体" panose="02010600030101010101" pitchFamily="2" charset="-122"/>
              </a:rPr>
              <a:t>_____________________________________________________________</a:t>
            </a:r>
            <a:r>
              <a:rPr lang="zh-CN" altLang="en-US" sz="2400" spc="-100" dirty="0" smtClean="0">
                <a:solidFill>
                  <a:schemeClr val="tx1">
                    <a:lumMod val="95000"/>
                    <a:lumOff val="5000"/>
                  </a:schemeClr>
                </a:solidFill>
                <a:latin typeface="Calibri" panose="020F0502020204030204"/>
                <a:ea typeface="宋体" panose="02010600030101010101" pitchFamily="2" charset="-122"/>
              </a:rPr>
              <a:t> </a:t>
            </a:r>
            <a:r>
              <a:rPr lang="zh-CN" altLang="en-US" sz="2400" dirty="0">
                <a:solidFill>
                  <a:schemeClr val="accent2">
                    <a:lumMod val="75000"/>
                  </a:schemeClr>
                </a:solidFill>
                <a:latin typeface="Calibri" panose="020F0502020204030204"/>
                <a:ea typeface="宋体" panose="02010600030101010101" pitchFamily="2" charset="-122"/>
              </a:rPr>
              <a:t>（最好的匠人也无力修复了）</a:t>
            </a:r>
            <a:r>
              <a:rPr lang="en-US" altLang="zh-CN" dirty="0" smtClean="0">
                <a:solidFill>
                  <a:prstClr val="black"/>
                </a:solidFill>
                <a:latin typeface="Calibri" panose="020F0502020204030204"/>
                <a:ea typeface="宋体" panose="02010600030101010101" pitchFamily="2" charset="-122"/>
              </a:rPr>
              <a:t>.</a:t>
            </a:r>
            <a:endParaRPr lang="en-US" altLang="zh-CN" dirty="0">
              <a:solidFill>
                <a:prstClr val="black"/>
              </a:solidFill>
              <a:latin typeface="Calibri" panose="020F0502020204030204"/>
              <a:ea typeface="宋体" panose="02010600030101010101" pitchFamily="2" charset="-122"/>
            </a:endParaRPr>
          </a:p>
          <a:p>
            <a:pPr marL="0" lvl="0" indent="0" algn="just" hangingPunct="1">
              <a:spcBef>
                <a:spcPts val="300"/>
              </a:spcBef>
              <a:buNone/>
              <a:defRPr/>
            </a:pPr>
            <a:endParaRPr lang="en-US" altLang="zh-CN" dirty="0">
              <a:solidFill>
                <a:prstClr val="black"/>
              </a:solidFill>
              <a:latin typeface="Calibri" panose="020F0502020204030204"/>
              <a:ea typeface="宋体" panose="02010600030101010101" pitchFamily="2" charset="-122"/>
            </a:endParaRPr>
          </a:p>
        </p:txBody>
      </p:sp>
      <p:sp>
        <p:nvSpPr>
          <p:cNvPr id="16" name="文本框 15"/>
          <p:cNvSpPr txBox="1"/>
          <p:nvPr/>
        </p:nvSpPr>
        <p:spPr>
          <a:xfrm>
            <a:off x="998652" y="3176254"/>
            <a:ext cx="6636139" cy="523220"/>
          </a:xfrm>
          <a:prstGeom prst="rect">
            <a:avLst/>
          </a:prstGeom>
          <a:noFill/>
        </p:spPr>
        <p:txBody>
          <a:bodyPr wrap="square" rtlCol="0">
            <a:spAutoFit/>
          </a:bodyPr>
          <a:lstStyle/>
          <a:p>
            <a:pPr eaLnBrk="0" fontAlgn="base" hangingPunct="0">
              <a:spcBef>
                <a:spcPct val="0"/>
              </a:spcBef>
              <a:spcAft>
                <a:spcPct val="0"/>
              </a:spcAft>
            </a:pPr>
            <a:r>
              <a:rPr lang="en-GB" altLang="zh-CN" sz="2800" dirty="0">
                <a:solidFill>
                  <a:srgbClr val="C00000"/>
                </a:solidFill>
                <a:latin typeface="Calibri" panose="020F0502020204030204" charset="0"/>
                <a:ea typeface="宋体" panose="02010600030101010101" pitchFamily="2" charset="-122"/>
              </a:rPr>
              <a:t>All that can be done is being/has been done</a:t>
            </a:r>
            <a:endParaRPr lang="zh-CN" altLang="en-US" sz="2800" dirty="0">
              <a:solidFill>
                <a:srgbClr val="C00000"/>
              </a:solidFill>
              <a:latin typeface="Calibri" panose="020F0502020204030204" charset="0"/>
              <a:ea typeface="宋体" panose="02010600030101010101" pitchFamily="2" charset="-122"/>
            </a:endParaRPr>
          </a:p>
        </p:txBody>
      </p:sp>
      <p:sp>
        <p:nvSpPr>
          <p:cNvPr id="12" name="文本框 11"/>
          <p:cNvSpPr txBox="1"/>
          <p:nvPr/>
        </p:nvSpPr>
        <p:spPr>
          <a:xfrm>
            <a:off x="7531163" y="3992502"/>
            <a:ext cx="4397133" cy="523220"/>
          </a:xfrm>
          <a:prstGeom prst="rect">
            <a:avLst/>
          </a:prstGeom>
          <a:noFill/>
        </p:spPr>
        <p:txBody>
          <a:bodyPr wrap="square" rtlCol="0">
            <a:spAutoFit/>
          </a:bodyPr>
          <a:lstStyle/>
          <a:p>
            <a:pPr eaLnBrk="0" fontAlgn="base" hangingPunct="0">
              <a:spcBef>
                <a:spcPct val="0"/>
              </a:spcBef>
              <a:spcAft>
                <a:spcPct val="0"/>
              </a:spcAft>
            </a:pPr>
            <a:r>
              <a:rPr lang="en-GB" altLang="zh-CN" sz="2800" dirty="0">
                <a:solidFill>
                  <a:srgbClr val="C00000"/>
                </a:solidFill>
                <a:latin typeface="Calibri" panose="020F0502020204030204" charset="0"/>
                <a:ea typeface="宋体" panose="02010600030101010101" pitchFamily="2" charset="-122"/>
              </a:rPr>
              <a:t>something that never existed</a:t>
            </a:r>
            <a:endParaRPr lang="zh-CN" altLang="en-US" sz="2800" dirty="0">
              <a:solidFill>
                <a:srgbClr val="C00000"/>
              </a:solidFill>
              <a:latin typeface="Calibri" panose="020F0502020204030204" charset="0"/>
              <a:ea typeface="宋体" panose="02010600030101010101" pitchFamily="2" charset="-122"/>
            </a:endParaRPr>
          </a:p>
        </p:txBody>
      </p:sp>
      <p:sp>
        <p:nvSpPr>
          <p:cNvPr id="14" name="文本框 13"/>
          <p:cNvSpPr txBox="1"/>
          <p:nvPr/>
        </p:nvSpPr>
        <p:spPr>
          <a:xfrm>
            <a:off x="868450" y="4369437"/>
            <a:ext cx="5674794" cy="523220"/>
          </a:xfrm>
          <a:prstGeom prst="rect">
            <a:avLst/>
          </a:prstGeom>
          <a:noFill/>
        </p:spPr>
        <p:txBody>
          <a:bodyPr wrap="square" rtlCol="0">
            <a:spAutoFit/>
          </a:bodyPr>
          <a:lstStyle/>
          <a:p>
            <a:pPr eaLnBrk="0" fontAlgn="base" hangingPunct="0">
              <a:spcBef>
                <a:spcPct val="0"/>
              </a:spcBef>
              <a:spcAft>
                <a:spcPct val="0"/>
              </a:spcAft>
            </a:pPr>
            <a:r>
              <a:rPr lang="en-GB" altLang="zh-CN" sz="2800" dirty="0">
                <a:solidFill>
                  <a:srgbClr val="C00000"/>
                </a:solidFill>
                <a:latin typeface="Calibri" panose="020F0502020204030204" charset="0"/>
                <a:ea typeface="宋体" panose="02010600030101010101" pitchFamily="2" charset="-122"/>
              </a:rPr>
              <a:t>before and cannot be repeated after</a:t>
            </a:r>
            <a:endParaRPr lang="zh-CN" altLang="en-US" sz="2800" dirty="0">
              <a:solidFill>
                <a:srgbClr val="C00000"/>
              </a:solidFill>
              <a:latin typeface="Calibri" panose="020F0502020204030204" charset="0"/>
              <a:ea typeface="宋体" panose="02010600030101010101" pitchFamily="2" charset="-122"/>
            </a:endParaRPr>
          </a:p>
        </p:txBody>
      </p:sp>
      <p:sp>
        <p:nvSpPr>
          <p:cNvPr id="17" name="文本框 16"/>
          <p:cNvSpPr txBox="1"/>
          <p:nvPr/>
        </p:nvSpPr>
        <p:spPr>
          <a:xfrm>
            <a:off x="753576" y="5165734"/>
            <a:ext cx="8434462" cy="523220"/>
          </a:xfrm>
          <a:prstGeom prst="rect">
            <a:avLst/>
          </a:prstGeom>
          <a:noFill/>
        </p:spPr>
        <p:txBody>
          <a:bodyPr wrap="square" rtlCol="0">
            <a:spAutoFit/>
          </a:bodyPr>
          <a:lstStyle/>
          <a:p>
            <a:pPr eaLnBrk="0" fontAlgn="base" hangingPunct="0">
              <a:spcBef>
                <a:spcPct val="0"/>
              </a:spcBef>
              <a:spcAft>
                <a:spcPct val="0"/>
              </a:spcAft>
            </a:pPr>
            <a:r>
              <a:rPr lang="en-GB" altLang="zh-CN" sz="2800" dirty="0">
                <a:solidFill>
                  <a:srgbClr val="C00000"/>
                </a:solidFill>
                <a:latin typeface="Calibri" panose="020F0502020204030204" charset="0"/>
                <a:ea typeface="宋体" panose="02010600030101010101" pitchFamily="2" charset="-122"/>
              </a:rPr>
              <a:t>nothing (that) even the best craftsman can do to repair it</a:t>
            </a:r>
            <a:endParaRPr lang="zh-CN" altLang="en-US" sz="2800" dirty="0">
              <a:solidFill>
                <a:srgbClr val="C00000"/>
              </a:solidFill>
              <a:latin typeface="Calibri" panose="020F0502020204030204" charset="0"/>
              <a:ea typeface="宋体" panose="02010600030101010101" pitchFamily="2" charset="-122"/>
            </a:endParaRPr>
          </a:p>
        </p:txBody>
      </p:sp>
      <p:pic>
        <p:nvPicPr>
          <p:cNvPr id="11" name="图片 10">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rcRect t="18378" b="31548"/>
          <a:stretch>
            <a:fillRect/>
          </a:stretch>
        </p:blipFill>
        <p:spPr>
          <a:xfrm>
            <a:off x="10627995" y="160020"/>
            <a:ext cx="524510" cy="4273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2" grpId="0"/>
      <p:bldP spid="14"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100" name="文本框 4"/>
          <p:cNvSpPr txBox="1">
            <a:spLocks noChangeArrowheads="1"/>
          </p:cNvSpPr>
          <p:nvPr/>
        </p:nvSpPr>
        <p:spPr bwMode="auto">
          <a:xfrm>
            <a:off x="184150" y="160338"/>
            <a:ext cx="2216150" cy="460375"/>
          </a:xfrm>
          <a:prstGeom prst="rect">
            <a:avLst/>
          </a:prstGeom>
          <a:noFill/>
          <a:ln w="9525">
            <a:noFill/>
            <a:miter lim="800000"/>
          </a:ln>
          <a:effectLst>
            <a:outerShdw blurRad="50800" dist="38100" dir="5400000" algn="t" rotWithShape="0">
              <a:prstClr val="black">
                <a:alpha val="40000"/>
              </a:prstClr>
            </a:outerShdw>
          </a:effectLst>
        </p:spPr>
        <p:txBody>
          <a:bodyPr>
            <a:spAutoFit/>
          </a:bodyPr>
          <a:lstStyle/>
          <a:p>
            <a:pPr eaLnBrk="1" hangingPunct="1">
              <a:buFont typeface="Arial" panose="020B0604020202020204" pitchFamily="34" charset="0"/>
              <a:buNone/>
            </a:pPr>
            <a:r>
              <a:rPr lang="en-US" altLang="zh-CN" sz="2400" dirty="0">
                <a:solidFill>
                  <a:schemeClr val="bg1"/>
                </a:solidFill>
                <a:latin typeface="Arial Black" panose="020B0A04020102020204" pitchFamily="34" charset="0"/>
              </a:rPr>
              <a:t>Discussion</a:t>
            </a:r>
            <a:endParaRPr lang="en-US" altLang="zh-CN" sz="2400" dirty="0">
              <a:solidFill>
                <a:schemeClr val="bg1"/>
              </a:solidFill>
              <a:latin typeface="Arial Black" panose="020B0A04020102020204" pitchFamily="34" charset="0"/>
            </a:endParaRPr>
          </a:p>
        </p:txBody>
      </p:sp>
      <p:pic>
        <p:nvPicPr>
          <p:cNvPr id="8" name="图片 7">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rcRect t="18378" b="31548"/>
          <a:stretch>
            <a:fillRect/>
          </a:stretch>
        </p:blipFill>
        <p:spPr>
          <a:xfrm>
            <a:off x="10627995" y="160020"/>
            <a:ext cx="524510" cy="427355"/>
          </a:xfrm>
          <a:prstGeom prst="rect">
            <a:avLst/>
          </a:prstGeom>
        </p:spPr>
      </p:pic>
      <p:pic>
        <p:nvPicPr>
          <p:cNvPr id="10" name="图片 9">
            <a:hlinkClick r:id="rId2" action="ppaction://hlinksldjump"/>
          </p:cNvPr>
          <p:cNvPicPr>
            <a:picLocks noChangeAspect="1"/>
          </p:cNvPicPr>
          <p:nvPr/>
        </p:nvPicPr>
        <p:blipFill>
          <a:blip r:embed="rId4">
            <a:extLst>
              <a:ext uri="{28A0092B-C50C-407E-A947-70E740481C1C}">
                <a14:useLocalDpi xmlns:a14="http://schemas.microsoft.com/office/drawing/2010/main" val="0"/>
              </a:ext>
            </a:extLst>
          </a:blip>
          <a:srcRect l="10347" t="37811" r="43034" b="24326"/>
          <a:stretch>
            <a:fillRect/>
          </a:stretch>
        </p:blipFill>
        <p:spPr>
          <a:xfrm>
            <a:off x="11264265" y="174625"/>
            <a:ext cx="503555" cy="454660"/>
          </a:xfrm>
          <a:prstGeom prst="rect">
            <a:avLst/>
          </a:prstGeom>
        </p:spPr>
      </p:pic>
      <p:pic>
        <p:nvPicPr>
          <p:cNvPr id="4" name="图片 3"/>
          <p:cNvPicPr/>
          <p:nvPr/>
        </p:nvPicPr>
        <p:blipFill>
          <a:blip r:embed="rId5"/>
          <a:stretch>
            <a:fillRect/>
          </a:stretch>
        </p:blipFill>
        <p:spPr>
          <a:xfrm>
            <a:off x="9730740" y="1242695"/>
            <a:ext cx="2199640" cy="3514090"/>
          </a:xfrm>
          <a:prstGeom prst="rect">
            <a:avLst/>
          </a:prstGeom>
        </p:spPr>
      </p:pic>
      <p:sp>
        <p:nvSpPr>
          <p:cNvPr id="14" name="文本框 13"/>
          <p:cNvSpPr txBox="1"/>
          <p:nvPr/>
        </p:nvSpPr>
        <p:spPr>
          <a:xfrm>
            <a:off x="723265" y="1022350"/>
            <a:ext cx="9067165" cy="4942840"/>
          </a:xfrm>
          <a:prstGeom prst="rect">
            <a:avLst/>
          </a:prstGeom>
          <a:noFill/>
        </p:spPr>
        <p:txBody>
          <a:bodyPr wrap="square" rtlCol="0">
            <a:noAutofit/>
          </a:bodyPr>
          <a:lstStyle/>
          <a:p>
            <a:pPr marL="457200" indent="-457200">
              <a:lnSpc>
                <a:spcPct val="110000"/>
              </a:lnSpc>
              <a:buClr>
                <a:srgbClr val="5B9BD5"/>
              </a:buClr>
              <a:buFont typeface="Wingdings" panose="05000000000000000000" charset="0"/>
              <a:buChar char="l"/>
            </a:pPr>
            <a:r>
              <a:rPr lang="en-US" sz="2800" b="1" i="1" dirty="0">
                <a:solidFill>
                  <a:schemeClr val="accent1">
                    <a:lumMod val="75000"/>
                  </a:schemeClr>
                </a:solidFill>
                <a:latin typeface="Calisto MT" panose="02040603050505030304" pitchFamily="18" charset="0"/>
                <a:sym typeface="+mn-ea"/>
              </a:rPr>
              <a:t>Discuss about </a:t>
            </a:r>
            <a:r>
              <a:rPr lang="en-US" altLang="zh-CN" sz="2800" b="1" i="1" dirty="0">
                <a:solidFill>
                  <a:schemeClr val="accent1">
                    <a:lumMod val="75000"/>
                  </a:schemeClr>
                </a:solidFill>
                <a:latin typeface="Calisto MT" panose="02040603050505030304" pitchFamily="18" charset="0"/>
                <a:sym typeface="+mn-ea"/>
              </a:rPr>
              <a:t>the following questions within your group, and one group member reports your discussion to the class.</a:t>
            </a:r>
            <a:endParaRPr lang="en-US" altLang="zh-CN" sz="2800" b="1" i="1" dirty="0">
              <a:solidFill>
                <a:schemeClr val="accent1">
                  <a:lumMod val="75000"/>
                </a:schemeClr>
              </a:solidFill>
              <a:latin typeface="Calisto MT" panose="02040603050505030304" pitchFamily="18" charset="0"/>
              <a:sym typeface="+mn-ea"/>
            </a:endParaRPr>
          </a:p>
          <a:p>
            <a:pPr indent="0">
              <a:lnSpc>
                <a:spcPct val="110000"/>
              </a:lnSpc>
              <a:buClr>
                <a:srgbClr val="5B9BD5"/>
              </a:buClr>
              <a:buFont typeface="Wingdings" panose="05000000000000000000" charset="0"/>
              <a:buNone/>
            </a:pPr>
            <a:r>
              <a:rPr lang="en-US" altLang="zh-CN" sz="2800" b="1" dirty="0">
                <a:solidFill>
                  <a:schemeClr val="accent1">
                    <a:lumMod val="75000"/>
                  </a:schemeClr>
                </a:solidFill>
                <a:latin typeface="Calisto MT" panose="02040603050505030304" pitchFamily="18" charset="0"/>
                <a:sym typeface="+mn-ea"/>
              </a:rPr>
              <a:t>1. What do you value most in a partner (girlfriend /boyfriend)? Put the following 5 aspects in order according to their importance in love:</a:t>
            </a:r>
            <a:endParaRPr lang="en-US" altLang="zh-CN" sz="2800" b="1" dirty="0">
              <a:solidFill>
                <a:schemeClr val="accent1">
                  <a:lumMod val="75000"/>
                </a:schemeClr>
              </a:solidFill>
              <a:latin typeface="Calisto MT" panose="02040603050505030304" pitchFamily="18" charset="0"/>
              <a:sym typeface="+mn-ea"/>
            </a:endParaRPr>
          </a:p>
          <a:p>
            <a:pPr indent="0">
              <a:lnSpc>
                <a:spcPct val="110000"/>
              </a:lnSpc>
              <a:buClr>
                <a:srgbClr val="5B9BD5"/>
              </a:buClr>
              <a:buFont typeface="Wingdings" panose="05000000000000000000" charset="0"/>
              <a:buNone/>
            </a:pPr>
            <a:r>
              <a:rPr lang="en-US" altLang="zh-CN" sz="2800" b="1" dirty="0">
                <a:solidFill>
                  <a:schemeClr val="accent1">
                    <a:lumMod val="75000"/>
                  </a:schemeClr>
                </a:solidFill>
                <a:latin typeface="Calisto MT" panose="02040603050505030304" pitchFamily="18" charset="0"/>
                <a:sym typeface="+mn-ea"/>
              </a:rPr>
              <a:t>  </a:t>
            </a:r>
            <a:r>
              <a:rPr lang="en-US" altLang="zh-CN" sz="2800" b="1" dirty="0">
                <a:solidFill>
                  <a:schemeClr val="accent1">
                    <a:lumMod val="75000"/>
                  </a:schemeClr>
                </a:solidFill>
                <a:latin typeface="Arial" panose="020B0604020202020204" pitchFamily="34" charset="0"/>
                <a:cs typeface="Arial" panose="020B0604020202020204" pitchFamily="34" charset="0"/>
                <a:sym typeface="+mn-ea"/>
              </a:rPr>
              <a:t>  </a:t>
            </a:r>
            <a:r>
              <a:rPr lang="en-US" altLang="zh-CN" sz="2800" b="1" dirty="0">
                <a:solidFill>
                  <a:srgbClr val="D611D9"/>
                </a:solidFill>
                <a:latin typeface="Arial" panose="020B0604020202020204" pitchFamily="34" charset="0"/>
                <a:cs typeface="Arial" panose="020B0604020202020204" pitchFamily="34" charset="0"/>
                <a:sym typeface="+mn-ea"/>
              </a:rPr>
              <a:t>appearance,   personality,   talent, </a:t>
            </a:r>
            <a:endParaRPr lang="en-US" altLang="zh-CN" sz="2800" b="1" dirty="0">
              <a:solidFill>
                <a:srgbClr val="D611D9"/>
              </a:solidFill>
              <a:latin typeface="Arial" panose="020B0604020202020204" pitchFamily="34" charset="0"/>
              <a:cs typeface="Arial" panose="020B0604020202020204" pitchFamily="34" charset="0"/>
              <a:sym typeface="+mn-ea"/>
            </a:endParaRPr>
          </a:p>
          <a:p>
            <a:pPr indent="0">
              <a:lnSpc>
                <a:spcPct val="110000"/>
              </a:lnSpc>
              <a:buClr>
                <a:srgbClr val="5B9BD5"/>
              </a:buClr>
              <a:buFont typeface="Wingdings" panose="05000000000000000000" charset="0"/>
              <a:buNone/>
            </a:pPr>
            <a:r>
              <a:rPr lang="en-US" altLang="zh-CN" sz="2800" b="1" dirty="0">
                <a:solidFill>
                  <a:srgbClr val="D611D9"/>
                </a:solidFill>
                <a:latin typeface="Arial" panose="020B0604020202020204" pitchFamily="34" charset="0"/>
                <a:cs typeface="Arial" panose="020B0604020202020204" pitchFamily="34" charset="0"/>
                <a:sym typeface="+mn-ea"/>
              </a:rPr>
              <a:t>    taste,   common hobbies</a:t>
            </a:r>
            <a:endParaRPr lang="en-US" altLang="zh-CN" sz="2800" b="1" dirty="0">
              <a:solidFill>
                <a:schemeClr val="accent1">
                  <a:lumMod val="75000"/>
                </a:schemeClr>
              </a:solidFill>
              <a:latin typeface="Calisto MT" panose="02040603050505030304" pitchFamily="18" charset="0"/>
              <a:sym typeface="+mn-ea"/>
            </a:endParaRPr>
          </a:p>
          <a:p>
            <a:pPr indent="0">
              <a:lnSpc>
                <a:spcPct val="110000"/>
              </a:lnSpc>
              <a:buClr>
                <a:srgbClr val="5B9BD5"/>
              </a:buClr>
              <a:buFont typeface="Wingdings" panose="05000000000000000000" charset="0"/>
              <a:buNone/>
            </a:pPr>
            <a:r>
              <a:rPr lang="en-US" altLang="zh-CN" sz="2800" b="1" dirty="0">
                <a:solidFill>
                  <a:schemeClr val="accent1">
                    <a:lumMod val="75000"/>
                  </a:schemeClr>
                </a:solidFill>
                <a:latin typeface="Calisto MT" panose="02040603050505030304" pitchFamily="18" charset="0"/>
                <a:sym typeface="+mn-ea"/>
              </a:rPr>
              <a:t>2. What’s your favourite love story/movie/TV dramas? Why do you like it?</a:t>
            </a:r>
            <a:endParaRPr lang="en-US" altLang="zh-CN" sz="2800" b="1" dirty="0">
              <a:solidFill>
                <a:schemeClr val="accent1">
                  <a:lumMod val="75000"/>
                </a:schemeClr>
              </a:solidFill>
              <a:latin typeface="Calisto MT" panose="02040603050505030304" pitchFamily="18" charset="0"/>
              <a:sym typeface="+mn-ea"/>
            </a:endParaRPr>
          </a:p>
          <a:p>
            <a:pPr indent="0">
              <a:lnSpc>
                <a:spcPct val="110000"/>
              </a:lnSpc>
              <a:buClr>
                <a:srgbClr val="5B9BD5"/>
              </a:buClr>
              <a:buFont typeface="Wingdings" panose="05000000000000000000" charset="0"/>
              <a:buNone/>
            </a:pPr>
            <a:r>
              <a:rPr lang="en-US" altLang="zh-CN" sz="2800" b="1" dirty="0">
                <a:solidFill>
                  <a:schemeClr val="accent1">
                    <a:lumMod val="75000"/>
                  </a:schemeClr>
                </a:solidFill>
                <a:latin typeface="Calisto MT" panose="02040603050505030304" pitchFamily="18" charset="0"/>
                <a:sym typeface="+mn-ea"/>
              </a:rPr>
              <a:t>3. How do you define “true love”?</a:t>
            </a:r>
            <a:endParaRPr lang="en-US" altLang="zh-CN" sz="2800" b="1" dirty="0">
              <a:solidFill>
                <a:schemeClr val="accent1">
                  <a:lumMod val="75000"/>
                </a:schemeClr>
              </a:solidFill>
              <a:latin typeface="Calisto MT" panose="02040603050505030304" pitchFamily="18"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checkerboard(across)">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checkerboard(across)">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checkerboard(across)">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Effect transition="in" filter="checkerboard(across)">
                                      <p:cBhvr>
                                        <p:cTn id="22" dur="500"/>
                                        <p:tgtEl>
                                          <p:spTgt spid="1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4">
                                            <p:txEl>
                                              <p:pRg st="4" end="4"/>
                                            </p:txEl>
                                          </p:spTgt>
                                        </p:tgtEl>
                                        <p:attrNameLst>
                                          <p:attrName>style.visibility</p:attrName>
                                        </p:attrNameLst>
                                      </p:cBhvr>
                                      <p:to>
                                        <p:strVal val="visible"/>
                                      </p:to>
                                    </p:set>
                                    <p:animEffect transition="in" filter="checkerboard(across)">
                                      <p:cBhvr>
                                        <p:cTn id="27" dur="500"/>
                                        <p:tgtEl>
                                          <p:spTgt spid="1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14">
                                            <p:txEl>
                                              <p:pRg st="5" end="5"/>
                                            </p:txEl>
                                          </p:spTgt>
                                        </p:tgtEl>
                                        <p:attrNameLst>
                                          <p:attrName>style.visibility</p:attrName>
                                        </p:attrNameLst>
                                      </p:cBhvr>
                                      <p:to>
                                        <p:strVal val="visible"/>
                                      </p:to>
                                    </p:set>
                                    <p:animEffect transition="in" filter="checkerboard(across)">
                                      <p:cBhvr>
                                        <p:cTn id="32" dur="500"/>
                                        <p:tgtEl>
                                          <p:spTgt spid="1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100" name="文本框 4"/>
          <p:cNvSpPr txBox="1">
            <a:spLocks noChangeArrowheads="1"/>
          </p:cNvSpPr>
          <p:nvPr/>
        </p:nvSpPr>
        <p:spPr bwMode="auto">
          <a:xfrm>
            <a:off x="184150" y="160338"/>
            <a:ext cx="7029450" cy="461665"/>
          </a:xfrm>
          <a:prstGeom prst="rect">
            <a:avLst/>
          </a:prstGeom>
          <a:noFill/>
          <a:ln w="9525">
            <a:noFill/>
            <a:miter lim="800000"/>
          </a:ln>
          <a:effectLst>
            <a:outerShdw blurRad="50800" dist="38100" dir="5400000" algn="t" rotWithShape="0">
              <a:prstClr val="black">
                <a:alpha val="40000"/>
              </a:prstClr>
            </a:outerShdw>
          </a:effectLst>
        </p:spPr>
        <p:txBody>
          <a:bodyPr wrap="square">
            <a:spAutoFit/>
          </a:bodyPr>
          <a:lstStyle/>
          <a:p>
            <a:r>
              <a:rPr lang="en-US" altLang="zh-CN" sz="2400" dirty="0">
                <a:solidFill>
                  <a:schemeClr val="bg1"/>
                </a:solidFill>
                <a:latin typeface="Arial Black" panose="020B0A04020102020204" pitchFamily="34" charset="0"/>
              </a:rPr>
              <a:t>Exercises · Language Exercises</a:t>
            </a:r>
            <a:endParaRPr lang="en-US" altLang="zh-CN" sz="2400" dirty="0">
              <a:solidFill>
                <a:schemeClr val="bg1"/>
              </a:solidFill>
              <a:latin typeface="Arial Black" panose="020B0A04020102020204" pitchFamily="34" charset="0"/>
            </a:endParaRPr>
          </a:p>
        </p:txBody>
      </p:sp>
      <p:pic>
        <p:nvPicPr>
          <p:cNvPr id="44" name="图片 43">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rcRect l="10347" t="37811" r="43034" b="24326"/>
          <a:stretch>
            <a:fillRect/>
          </a:stretch>
        </p:blipFill>
        <p:spPr>
          <a:xfrm>
            <a:off x="11264265" y="174625"/>
            <a:ext cx="503555" cy="454660"/>
          </a:xfrm>
          <a:prstGeom prst="rect">
            <a:avLst/>
          </a:prstGeom>
        </p:spPr>
      </p:pic>
      <p:sp>
        <p:nvSpPr>
          <p:cNvPr id="46" name="内容占位符 2"/>
          <p:cNvSpPr>
            <a:spLocks noGrp="1"/>
          </p:cNvSpPr>
          <p:nvPr/>
        </p:nvSpPr>
        <p:spPr>
          <a:xfrm>
            <a:off x="244475" y="881380"/>
            <a:ext cx="11683822" cy="5629275"/>
          </a:xfrm>
          <a:prstGeom prst="rect">
            <a:avLst/>
          </a:prstGeom>
          <a:noFill/>
          <a:ln w="9525">
            <a:noFill/>
            <a:miter lim="800000"/>
          </a:ln>
        </p:spPr>
        <p:txBody>
          <a:bodyPr vert="horz" wrap="square" lIns="91440" tIns="45720" rIns="91440" bIns="45720" numCol="1" anchor="t" anchorCtr="0" compatLnSpc="1"/>
          <a:lstStyle>
            <a:lvl1pPr marL="228600" indent="-22733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733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733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733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733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52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6700" indent="-266700" algn="just">
              <a:buNone/>
              <a:defRPr/>
            </a:pPr>
            <a:r>
              <a:rPr lang="en-US" altLang="zh-CN" b="1" dirty="0">
                <a:solidFill>
                  <a:prstClr val="black"/>
                </a:solidFill>
                <a:latin typeface="Calibri" panose="020F0502020204030204"/>
                <a:ea typeface="宋体" panose="02010600030101010101" pitchFamily="2" charset="-122"/>
              </a:rPr>
              <a:t>8. Translate the following </a:t>
            </a:r>
            <a:r>
              <a:rPr lang="en-US" altLang="zh-CN" b="1" dirty="0">
                <a:solidFill>
                  <a:prstClr val="black"/>
                </a:solidFill>
                <a:latin typeface="Calibri" panose="020F0502020204030204" charset="0"/>
                <a:ea typeface="宋体" panose="02010600030101010101" pitchFamily="2" charset="-122"/>
                <a:cs typeface="Calibri" panose="020F0502020204030204" charset="0"/>
              </a:rPr>
              <a:t>sentences, using</a:t>
            </a:r>
            <a:r>
              <a:rPr lang="en-US" altLang="zh-CN" b="1" dirty="0">
                <a:solidFill>
                  <a:prstClr val="black"/>
                </a:solidFill>
                <a:latin typeface="Calibri" panose="020F0502020204030204"/>
                <a:ea typeface="宋体" panose="02010600030101010101" pitchFamily="2" charset="-122"/>
              </a:rPr>
              <a:t> the words in the brackets.</a:t>
            </a:r>
            <a:endParaRPr lang="en-US" altLang="zh-CN" b="1" dirty="0">
              <a:solidFill>
                <a:prstClr val="black"/>
              </a:solidFill>
              <a:latin typeface="Calibri" panose="020F0502020204030204"/>
              <a:ea typeface="宋体" panose="02010600030101010101" pitchFamily="2" charset="-122"/>
            </a:endParaRPr>
          </a:p>
          <a:p>
            <a:pPr marL="266700" indent="-266700" algn="just">
              <a:buNone/>
              <a:defRPr/>
            </a:pPr>
            <a:r>
              <a:rPr lang="en-US" altLang="zh-CN" dirty="0">
                <a:solidFill>
                  <a:prstClr val="black"/>
                </a:solidFill>
                <a:latin typeface="Calibri" panose="020F0502020204030204"/>
                <a:ea typeface="宋体" panose="02010600030101010101" pitchFamily="2" charset="-122"/>
              </a:rPr>
              <a:t>1. </a:t>
            </a:r>
            <a:r>
              <a:rPr lang="zh-CN" altLang="en-US" sz="2400" dirty="0">
                <a:solidFill>
                  <a:prstClr val="black"/>
                </a:solidFill>
                <a:latin typeface="Calibri" panose="020F0502020204030204"/>
                <a:ea typeface="宋体" panose="02010600030101010101" pitchFamily="2" charset="-122"/>
              </a:rPr>
              <a:t>这是一个难得的机会。你要是让它从身边溜掉就太傻了！</a:t>
            </a:r>
            <a:r>
              <a:rPr lang="en-US" altLang="zh-CN" dirty="0">
                <a:solidFill>
                  <a:schemeClr val="accent2">
                    <a:lumMod val="75000"/>
                  </a:schemeClr>
                </a:solidFill>
                <a:latin typeface="Calibri" panose="020F0502020204030204"/>
                <a:ea typeface="宋体" panose="02010600030101010101" pitchFamily="2" charset="-122"/>
              </a:rPr>
              <a:t>(slip)</a:t>
            </a:r>
            <a:endParaRPr lang="en-US" altLang="zh-CN" dirty="0">
              <a:solidFill>
                <a:schemeClr val="accent2">
                  <a:lumMod val="75000"/>
                </a:schemeClr>
              </a:solidFill>
              <a:latin typeface="Calibri" panose="020F0502020204030204"/>
              <a:ea typeface="宋体" panose="02010600030101010101" pitchFamily="2" charset="-122"/>
            </a:endParaRPr>
          </a:p>
          <a:p>
            <a:pPr marL="266700" indent="-266700" algn="just">
              <a:spcBef>
                <a:spcPts val="500"/>
              </a:spcBef>
              <a:buNone/>
              <a:defRPr/>
            </a:pPr>
            <a:r>
              <a:rPr lang="zh-CN" altLang="en-US" dirty="0">
                <a:solidFill>
                  <a:prstClr val="black"/>
                </a:solidFill>
                <a:latin typeface="Calibri" panose="020F0502020204030204"/>
                <a:ea typeface="宋体" panose="02010600030101010101" pitchFamily="2" charset="-122"/>
              </a:rPr>
              <a:t>   </a:t>
            </a:r>
            <a:r>
              <a:rPr lang="en-GB" altLang="zh-CN" dirty="0">
                <a:solidFill>
                  <a:srgbClr val="C00000"/>
                </a:solidFill>
                <a:latin typeface="Calibri" panose="020F0502020204030204" charset="0"/>
                <a:ea typeface="宋体" panose="02010600030101010101" pitchFamily="2" charset="-122"/>
              </a:rPr>
              <a:t>This is a wonderful opportunity. You would be foolish to let it slip by.</a:t>
            </a:r>
            <a:endParaRPr lang="en-US" altLang="zh-CN" dirty="0">
              <a:solidFill>
                <a:prstClr val="black"/>
              </a:solidFill>
              <a:latin typeface="Calibri" panose="020F0502020204030204"/>
              <a:ea typeface="宋体" panose="02010600030101010101" pitchFamily="2" charset="-122"/>
            </a:endParaRPr>
          </a:p>
          <a:p>
            <a:pPr marL="266700" lvl="0" indent="-266700" algn="just">
              <a:spcBef>
                <a:spcPts val="500"/>
              </a:spcBef>
              <a:buNone/>
              <a:defRPr/>
            </a:pPr>
            <a:r>
              <a:rPr lang="en-US" altLang="zh-CN" dirty="0">
                <a:solidFill>
                  <a:prstClr val="black"/>
                </a:solidFill>
                <a:latin typeface="Calibri" panose="020F0502020204030204"/>
                <a:ea typeface="宋体" panose="02010600030101010101" pitchFamily="2" charset="-122"/>
              </a:rPr>
              <a:t>2. </a:t>
            </a:r>
            <a:r>
              <a:rPr lang="zh-CN" altLang="en-US" sz="2400" dirty="0">
                <a:solidFill>
                  <a:prstClr val="black"/>
                </a:solidFill>
                <a:latin typeface="Calibri" panose="020F0502020204030204"/>
                <a:ea typeface="宋体" panose="02010600030101010101" pitchFamily="2" charset="-122"/>
              </a:rPr>
              <a:t>因为没有足够的补给，登山者们本次只能放弃，等待明年重来</a:t>
            </a:r>
            <a:r>
              <a:rPr lang="zh-CN" altLang="en-US" dirty="0">
                <a:solidFill>
                  <a:prstClr val="black"/>
                </a:solidFill>
                <a:latin typeface="Calibri" panose="020F0502020204030204"/>
                <a:ea typeface="宋体" panose="02010600030101010101" pitchFamily="2" charset="-122"/>
              </a:rPr>
              <a:t>。</a:t>
            </a:r>
            <a:r>
              <a:rPr lang="en-US" altLang="zh-CN" dirty="0">
                <a:solidFill>
                  <a:schemeClr val="accent2">
                    <a:lumMod val="75000"/>
                  </a:schemeClr>
                </a:solidFill>
                <a:latin typeface="Calibri" panose="020F0502020204030204"/>
                <a:ea typeface="宋体" panose="02010600030101010101" pitchFamily="2" charset="-122"/>
              </a:rPr>
              <a:t>(want)</a:t>
            </a:r>
            <a:r>
              <a:rPr lang="zh-CN" altLang="en-US" dirty="0">
                <a:solidFill>
                  <a:schemeClr val="accent2">
                    <a:lumMod val="75000"/>
                  </a:schemeClr>
                </a:solidFill>
                <a:latin typeface="Calibri" panose="020F0502020204030204"/>
                <a:ea typeface="宋体" panose="02010600030101010101" pitchFamily="2" charset="-122"/>
              </a:rPr>
              <a:t> </a:t>
            </a:r>
            <a:endParaRPr lang="en-US" altLang="zh-CN" dirty="0">
              <a:solidFill>
                <a:schemeClr val="accent2">
                  <a:lumMod val="75000"/>
                </a:schemeClr>
              </a:solidFill>
              <a:latin typeface="Calibri" panose="020F0502020204030204"/>
              <a:ea typeface="宋体" panose="02010600030101010101" pitchFamily="2" charset="-122"/>
            </a:endParaRPr>
          </a:p>
          <a:p>
            <a:pPr marL="266700" indent="-266700" algn="just">
              <a:spcBef>
                <a:spcPts val="500"/>
              </a:spcBef>
              <a:buNone/>
              <a:defRPr/>
            </a:pPr>
            <a:r>
              <a:rPr lang="zh-CN" altLang="en-US" dirty="0">
                <a:solidFill>
                  <a:prstClr val="black"/>
                </a:solidFill>
                <a:latin typeface="Calibri" panose="020F0502020204030204"/>
                <a:ea typeface="宋体" panose="02010600030101010101" pitchFamily="2" charset="-122"/>
              </a:rPr>
              <a:t>    </a:t>
            </a:r>
            <a:r>
              <a:rPr lang="en-GB" altLang="zh-CN" dirty="0">
                <a:solidFill>
                  <a:srgbClr val="C00000"/>
                </a:solidFill>
                <a:latin typeface="Calibri" panose="020F0502020204030204" charset="0"/>
                <a:ea typeface="宋体" panose="02010600030101010101" pitchFamily="2" charset="-122"/>
              </a:rPr>
              <a:t>For want of adequate supplies, the mountain climbers had to give up this time and wait to come back next year.</a:t>
            </a:r>
            <a:r>
              <a:rPr lang="zh-CN" altLang="en-US" dirty="0">
                <a:solidFill>
                  <a:srgbClr val="C00000"/>
                </a:solidFill>
                <a:latin typeface="Calibri" panose="020F0502020204030204" charset="0"/>
                <a:ea typeface="宋体" panose="02010600030101010101" pitchFamily="2" charset="-122"/>
              </a:rPr>
              <a:t> </a:t>
            </a:r>
            <a:endParaRPr lang="en-US" altLang="zh-CN" dirty="0">
              <a:solidFill>
                <a:prstClr val="black"/>
              </a:solidFill>
              <a:latin typeface="Calibri" panose="020F0502020204030204"/>
              <a:ea typeface="宋体" panose="02010600030101010101" pitchFamily="2" charset="-122"/>
            </a:endParaRPr>
          </a:p>
          <a:p>
            <a:pPr marL="266700" indent="-266700" algn="just">
              <a:spcBef>
                <a:spcPts val="500"/>
              </a:spcBef>
              <a:buNone/>
              <a:defRPr/>
            </a:pPr>
            <a:r>
              <a:rPr lang="en-US" altLang="zh-CN" dirty="0">
                <a:solidFill>
                  <a:prstClr val="black"/>
                </a:solidFill>
                <a:latin typeface="Calibri" panose="020F0502020204030204"/>
                <a:ea typeface="宋体" panose="02010600030101010101" pitchFamily="2" charset="-122"/>
              </a:rPr>
              <a:t>3. </a:t>
            </a:r>
            <a:r>
              <a:rPr lang="zh-CN" altLang="en-US" sz="2400" dirty="0">
                <a:solidFill>
                  <a:prstClr val="black"/>
                </a:solidFill>
                <a:latin typeface="Calibri" panose="020F0502020204030204"/>
                <a:ea typeface="宋体" panose="02010600030101010101" pitchFamily="2" charset="-122"/>
              </a:rPr>
              <a:t>这说来话长，但是今天我不想去研究这件事情的历史了</a:t>
            </a:r>
            <a:r>
              <a:rPr lang="zh-CN" altLang="en-US" dirty="0">
                <a:latin typeface="Calibri" panose="020F0502020204030204"/>
                <a:ea typeface="宋体" panose="02010600030101010101" pitchFamily="2" charset="-122"/>
              </a:rPr>
              <a:t>。</a:t>
            </a:r>
            <a:r>
              <a:rPr lang="en-US" altLang="zh-CN" dirty="0">
                <a:solidFill>
                  <a:schemeClr val="accent2">
                    <a:lumMod val="75000"/>
                  </a:schemeClr>
                </a:solidFill>
                <a:latin typeface="Calibri" panose="020F0502020204030204"/>
                <a:ea typeface="宋体" panose="02010600030101010101" pitchFamily="2" charset="-122"/>
              </a:rPr>
              <a:t>(</a:t>
            </a:r>
            <a:r>
              <a:rPr lang="en-GB" altLang="zh-CN" dirty="0">
                <a:solidFill>
                  <a:schemeClr val="accent2">
                    <a:lumMod val="75000"/>
                  </a:schemeClr>
                </a:solidFill>
                <a:latin typeface="Calibri" panose="020F0502020204030204"/>
                <a:ea typeface="宋体" panose="02010600030101010101" pitchFamily="2" charset="-122"/>
              </a:rPr>
              <a:t>go)</a:t>
            </a:r>
            <a:endParaRPr lang="en-US" altLang="zh-CN" dirty="0">
              <a:solidFill>
                <a:schemeClr val="accent2">
                  <a:lumMod val="75000"/>
                </a:schemeClr>
              </a:solidFill>
              <a:latin typeface="Calibri" panose="020F0502020204030204"/>
              <a:ea typeface="宋体" panose="02010600030101010101" pitchFamily="2" charset="-122"/>
            </a:endParaRPr>
          </a:p>
          <a:p>
            <a:pPr marL="266700" indent="-266700" algn="just">
              <a:spcBef>
                <a:spcPts val="500"/>
              </a:spcBef>
              <a:buNone/>
              <a:defRPr/>
            </a:pPr>
            <a:r>
              <a:rPr lang="zh-CN" altLang="en-US" dirty="0">
                <a:solidFill>
                  <a:prstClr val="black"/>
                </a:solidFill>
                <a:latin typeface="Calibri" panose="020F0502020204030204" charset="0"/>
                <a:ea typeface="宋体" panose="02010600030101010101" pitchFamily="2" charset="-122"/>
                <a:cs typeface="Calibri" panose="020F0502020204030204" charset="0"/>
              </a:rPr>
              <a:t>    </a:t>
            </a:r>
            <a:r>
              <a:rPr lang="en-GB" altLang="zh-CN" dirty="0">
                <a:solidFill>
                  <a:srgbClr val="C00000"/>
                </a:solidFill>
                <a:latin typeface="Calibri" panose="020F0502020204030204" charset="0"/>
                <a:ea typeface="宋体" panose="02010600030101010101" pitchFamily="2" charset="-122"/>
              </a:rPr>
              <a:t>It’s a long story, but I won’t go into its history today.</a:t>
            </a:r>
            <a:endParaRPr lang="en-US" altLang="zh-CN" dirty="0">
              <a:solidFill>
                <a:prstClr val="black"/>
              </a:solidFill>
              <a:latin typeface="Calibri" panose="020F0502020204030204" charset="0"/>
              <a:ea typeface="宋体" panose="02010600030101010101" pitchFamily="2" charset="-122"/>
              <a:cs typeface="Calibri" panose="020F0502020204030204" charset="0"/>
            </a:endParaRPr>
          </a:p>
          <a:p>
            <a:pPr marL="266700" lvl="0" indent="-266700" algn="just">
              <a:spcBef>
                <a:spcPts val="500"/>
              </a:spcBef>
              <a:buNone/>
              <a:defRPr/>
            </a:pPr>
            <a:r>
              <a:rPr lang="en-US" altLang="zh-CN" dirty="0">
                <a:solidFill>
                  <a:prstClr val="black"/>
                </a:solidFill>
                <a:latin typeface="Calibri" panose="020F0502020204030204" charset="0"/>
                <a:ea typeface="宋体" panose="02010600030101010101" pitchFamily="2" charset="-122"/>
                <a:cs typeface="Calibri" panose="020F0502020204030204" charset="0"/>
              </a:rPr>
              <a:t>4</a:t>
            </a:r>
            <a:r>
              <a:rPr lang="en-US" altLang="zh-CN" sz="2400" dirty="0">
                <a:solidFill>
                  <a:prstClr val="black"/>
                </a:solidFill>
                <a:latin typeface="宋体" panose="02010600030101010101" pitchFamily="2" charset="-122"/>
                <a:ea typeface="宋体" panose="02010600030101010101" pitchFamily="2" charset="-122"/>
              </a:rPr>
              <a:t>.</a:t>
            </a:r>
            <a:r>
              <a:rPr lang="zh-CN" altLang="en-US" sz="2400" dirty="0">
                <a:solidFill>
                  <a:prstClr val="black"/>
                </a:solidFill>
                <a:latin typeface="宋体" panose="02010600030101010101" pitchFamily="2" charset="-122"/>
                <a:ea typeface="宋体" panose="02010600030101010101" pitchFamily="2" charset="-122"/>
              </a:rPr>
              <a:t>他气得脸色发青，决定将这场阴谋扼杀在萌芽状态。</a:t>
            </a:r>
            <a:r>
              <a:rPr lang="en-US" altLang="zh-CN" dirty="0">
                <a:solidFill>
                  <a:schemeClr val="accent2">
                    <a:lumMod val="75000"/>
                  </a:schemeClr>
                </a:solidFill>
                <a:latin typeface="Calibri" panose="020F0502020204030204"/>
                <a:ea typeface="宋体" panose="02010600030101010101" pitchFamily="2" charset="-122"/>
              </a:rPr>
              <a:t>(nip)</a:t>
            </a:r>
            <a:r>
              <a:rPr lang="zh-CN" altLang="en-US" dirty="0">
                <a:solidFill>
                  <a:schemeClr val="accent2">
                    <a:lumMod val="75000"/>
                  </a:schemeClr>
                </a:solidFill>
                <a:latin typeface="Calibri" panose="020F0502020204030204"/>
                <a:ea typeface="宋体" panose="02010600030101010101" pitchFamily="2" charset="-122"/>
              </a:rPr>
              <a:t>  </a:t>
            </a:r>
            <a:endParaRPr lang="en-US" altLang="zh-CN" dirty="0">
              <a:solidFill>
                <a:schemeClr val="accent2">
                  <a:lumMod val="75000"/>
                </a:schemeClr>
              </a:solidFill>
              <a:latin typeface="Calibri" panose="020F0502020204030204"/>
              <a:ea typeface="宋体" panose="02010600030101010101" pitchFamily="2" charset="-122"/>
            </a:endParaRPr>
          </a:p>
          <a:p>
            <a:pPr marL="266700" indent="-266700" algn="just">
              <a:spcBef>
                <a:spcPts val="500"/>
              </a:spcBef>
              <a:buNone/>
              <a:defRPr/>
            </a:pPr>
            <a:r>
              <a:rPr lang="zh-CN" altLang="en-US" dirty="0">
                <a:solidFill>
                  <a:prstClr val="black"/>
                </a:solidFill>
                <a:latin typeface="Calibri" panose="020F0502020204030204"/>
                <a:ea typeface="宋体" panose="02010600030101010101" pitchFamily="2" charset="-122"/>
              </a:rPr>
              <a:t>    </a:t>
            </a:r>
            <a:r>
              <a:rPr lang="en-GB" altLang="zh-CN" dirty="0">
                <a:solidFill>
                  <a:srgbClr val="C00000"/>
                </a:solidFill>
                <a:latin typeface="Calibri" panose="020F0502020204030204" charset="0"/>
                <a:ea typeface="宋体" panose="02010600030101010101" pitchFamily="2" charset="-122"/>
              </a:rPr>
              <a:t>His face went/turned blue with anger. He was determined to nip the conspiracy/plot in the bud.</a:t>
            </a:r>
            <a:endParaRPr lang="zh-CN" altLang="en-US" dirty="0">
              <a:solidFill>
                <a:srgbClr val="C00000"/>
              </a:solidFill>
              <a:latin typeface="Calibri" panose="020F0502020204030204" charset="0"/>
              <a:ea typeface="宋体" panose="02010600030101010101" pitchFamily="2" charset="-122"/>
            </a:endParaRPr>
          </a:p>
          <a:p>
            <a:pPr marL="266700" lvl="0" indent="-266700" algn="just">
              <a:spcBef>
                <a:spcPts val="500"/>
              </a:spcBef>
              <a:buNone/>
              <a:defRPr/>
            </a:pPr>
            <a:endParaRPr lang="en-US" altLang="zh-CN" dirty="0">
              <a:solidFill>
                <a:prstClr val="black"/>
              </a:solidFill>
              <a:latin typeface="Calibri" panose="020F0502020204030204"/>
              <a:ea typeface="宋体" panose="02010600030101010101" pitchFamily="2" charset="-122"/>
            </a:endParaRPr>
          </a:p>
          <a:p>
            <a:pPr marL="536575" lvl="0" indent="-269875" algn="just">
              <a:spcBef>
                <a:spcPts val="500"/>
              </a:spcBef>
              <a:buNone/>
              <a:defRPr/>
            </a:pPr>
            <a:endParaRPr lang="en-US" altLang="zh-CN" dirty="0">
              <a:solidFill>
                <a:prstClr val="black"/>
              </a:solidFill>
              <a:latin typeface="Calibri" panose="020F0502020204030204"/>
              <a:ea typeface="宋体" panose="02010600030101010101" pitchFamily="2" charset="-122"/>
            </a:endParaRPr>
          </a:p>
        </p:txBody>
      </p:sp>
      <p:pic>
        <p:nvPicPr>
          <p:cNvPr id="11" name="图片 10">
            <a:hlinkClick r:id="rId2" action="ppaction://hlinksldjump"/>
          </p:cNvPr>
          <p:cNvPicPr>
            <a:picLocks noChangeAspect="1"/>
          </p:cNvPicPr>
          <p:nvPr/>
        </p:nvPicPr>
        <p:blipFill>
          <a:blip r:embed="rId4">
            <a:extLst>
              <a:ext uri="{28A0092B-C50C-407E-A947-70E740481C1C}">
                <a14:useLocalDpi xmlns:a14="http://schemas.microsoft.com/office/drawing/2010/main" val="0"/>
              </a:ext>
            </a:extLst>
          </a:blip>
          <a:srcRect t="18378" b="31548"/>
          <a:stretch>
            <a:fillRect/>
          </a:stretch>
        </p:blipFill>
        <p:spPr>
          <a:xfrm>
            <a:off x="10627995" y="160020"/>
            <a:ext cx="524510" cy="4273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6">
                                            <p:txEl>
                                              <p:pRg st="2" end="2"/>
                                            </p:txEl>
                                          </p:spTgt>
                                        </p:tgtEl>
                                        <p:attrNameLst>
                                          <p:attrName>style.visibility</p:attrName>
                                        </p:attrNameLst>
                                      </p:cBhvr>
                                      <p:to>
                                        <p:strVal val="visible"/>
                                      </p:to>
                                    </p:set>
                                    <p:animEffect transition="in" filter="dissolve">
                                      <p:cBhvr>
                                        <p:cTn id="7" dur="500"/>
                                        <p:tgtEl>
                                          <p:spTgt spid="4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6">
                                            <p:txEl>
                                              <p:pRg st="4" end="4"/>
                                            </p:txEl>
                                          </p:spTgt>
                                        </p:tgtEl>
                                        <p:attrNameLst>
                                          <p:attrName>style.visibility</p:attrName>
                                        </p:attrNameLst>
                                      </p:cBhvr>
                                      <p:to>
                                        <p:strVal val="visible"/>
                                      </p:to>
                                    </p:set>
                                    <p:animEffect transition="in" filter="dissolve">
                                      <p:cBhvr>
                                        <p:cTn id="12" dur="500"/>
                                        <p:tgtEl>
                                          <p:spTgt spid="46">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6">
                                            <p:txEl>
                                              <p:pRg st="6" end="6"/>
                                            </p:txEl>
                                          </p:spTgt>
                                        </p:tgtEl>
                                        <p:attrNameLst>
                                          <p:attrName>style.visibility</p:attrName>
                                        </p:attrNameLst>
                                      </p:cBhvr>
                                      <p:to>
                                        <p:strVal val="visible"/>
                                      </p:to>
                                    </p:set>
                                    <p:animEffect transition="in" filter="dissolve">
                                      <p:cBhvr>
                                        <p:cTn id="17" dur="500"/>
                                        <p:tgtEl>
                                          <p:spTgt spid="46">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6">
                                            <p:txEl>
                                              <p:pRg st="8" end="8"/>
                                            </p:txEl>
                                          </p:spTgt>
                                        </p:tgtEl>
                                        <p:attrNameLst>
                                          <p:attrName>style.visibility</p:attrName>
                                        </p:attrNameLst>
                                      </p:cBhvr>
                                      <p:to>
                                        <p:strVal val="visible"/>
                                      </p:to>
                                    </p:set>
                                    <p:animEffect transition="in" filter="dissolve">
                                      <p:cBhvr>
                                        <p:cTn id="22" dur="500"/>
                                        <p:tgtEl>
                                          <p:spTgt spid="4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100" name="文本框 4"/>
          <p:cNvSpPr txBox="1">
            <a:spLocks noChangeArrowheads="1"/>
          </p:cNvSpPr>
          <p:nvPr/>
        </p:nvSpPr>
        <p:spPr bwMode="auto">
          <a:xfrm>
            <a:off x="184150" y="160338"/>
            <a:ext cx="7029450" cy="461665"/>
          </a:xfrm>
          <a:prstGeom prst="rect">
            <a:avLst/>
          </a:prstGeom>
          <a:noFill/>
          <a:ln w="9525">
            <a:noFill/>
            <a:miter lim="800000"/>
          </a:ln>
          <a:effectLst>
            <a:outerShdw blurRad="50800" dist="38100" dir="5400000" algn="t" rotWithShape="0">
              <a:prstClr val="black">
                <a:alpha val="40000"/>
              </a:prstClr>
            </a:outerShdw>
          </a:effectLst>
        </p:spPr>
        <p:txBody>
          <a:bodyPr wrap="square">
            <a:spAutoFit/>
          </a:bodyPr>
          <a:lstStyle/>
          <a:p>
            <a:r>
              <a:rPr lang="en-US" altLang="zh-CN" sz="2400" dirty="0">
                <a:solidFill>
                  <a:schemeClr val="bg1"/>
                </a:solidFill>
                <a:latin typeface="Arial Black" panose="020B0A04020102020204" pitchFamily="34" charset="0"/>
              </a:rPr>
              <a:t>Exercises · Language Exercises</a:t>
            </a:r>
            <a:endParaRPr lang="en-US" altLang="zh-CN" sz="2400" dirty="0">
              <a:solidFill>
                <a:schemeClr val="bg1"/>
              </a:solidFill>
              <a:latin typeface="Arial Black" panose="020B0A04020102020204" pitchFamily="34" charset="0"/>
            </a:endParaRPr>
          </a:p>
        </p:txBody>
      </p:sp>
      <p:pic>
        <p:nvPicPr>
          <p:cNvPr id="44" name="图片 43">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rcRect l="10347" t="37811" r="43034" b="24326"/>
          <a:stretch>
            <a:fillRect/>
          </a:stretch>
        </p:blipFill>
        <p:spPr>
          <a:xfrm>
            <a:off x="11264265" y="174625"/>
            <a:ext cx="503555" cy="454660"/>
          </a:xfrm>
          <a:prstGeom prst="rect">
            <a:avLst/>
          </a:prstGeom>
        </p:spPr>
      </p:pic>
      <p:sp>
        <p:nvSpPr>
          <p:cNvPr id="46" name="内容占位符 2"/>
          <p:cNvSpPr>
            <a:spLocks noGrp="1"/>
          </p:cNvSpPr>
          <p:nvPr/>
        </p:nvSpPr>
        <p:spPr>
          <a:xfrm>
            <a:off x="244475" y="881380"/>
            <a:ext cx="11683822" cy="5629275"/>
          </a:xfrm>
          <a:prstGeom prst="rect">
            <a:avLst/>
          </a:prstGeom>
          <a:noFill/>
          <a:ln w="9525">
            <a:noFill/>
            <a:miter lim="800000"/>
          </a:ln>
        </p:spPr>
        <p:txBody>
          <a:bodyPr vert="horz" wrap="square" lIns="91440" tIns="45720" rIns="91440" bIns="45720" numCol="1" anchor="t" anchorCtr="0" compatLnSpc="1"/>
          <a:lstStyle>
            <a:lvl1pPr marL="228600" indent="-22733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733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733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733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733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52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6700" indent="-266700" algn="just">
              <a:buNone/>
              <a:defRPr/>
            </a:pPr>
            <a:r>
              <a:rPr lang="en-US" altLang="zh-CN" b="1" dirty="0">
                <a:solidFill>
                  <a:prstClr val="black"/>
                </a:solidFill>
                <a:latin typeface="Calibri" panose="020F0502020204030204"/>
                <a:ea typeface="宋体" panose="02010600030101010101" pitchFamily="2" charset="-122"/>
              </a:rPr>
              <a:t>8. Translate the following </a:t>
            </a:r>
            <a:r>
              <a:rPr lang="en-US" altLang="zh-CN" b="1" dirty="0">
                <a:solidFill>
                  <a:prstClr val="black"/>
                </a:solidFill>
                <a:latin typeface="Calibri" panose="020F0502020204030204" charset="0"/>
                <a:ea typeface="宋体" panose="02010600030101010101" pitchFamily="2" charset="-122"/>
                <a:cs typeface="Calibri" panose="020F0502020204030204" charset="0"/>
              </a:rPr>
              <a:t>sentences, using</a:t>
            </a:r>
            <a:r>
              <a:rPr lang="en-US" altLang="zh-CN" b="1" dirty="0">
                <a:solidFill>
                  <a:prstClr val="black"/>
                </a:solidFill>
                <a:latin typeface="Calibri" panose="020F0502020204030204"/>
                <a:ea typeface="宋体" panose="02010600030101010101" pitchFamily="2" charset="-122"/>
              </a:rPr>
              <a:t> the words in the brackets.</a:t>
            </a:r>
            <a:endParaRPr lang="en-US" altLang="zh-CN" b="1" dirty="0">
              <a:solidFill>
                <a:prstClr val="black"/>
              </a:solidFill>
              <a:latin typeface="Calibri" panose="020F0502020204030204"/>
              <a:ea typeface="宋体" panose="02010600030101010101" pitchFamily="2" charset="-122"/>
            </a:endParaRPr>
          </a:p>
          <a:p>
            <a:pPr marL="266700" lvl="0" indent="-266700" algn="just">
              <a:spcBef>
                <a:spcPts val="500"/>
              </a:spcBef>
              <a:buNone/>
              <a:defRPr/>
            </a:pPr>
            <a:r>
              <a:rPr lang="en-US" altLang="zh-CN" dirty="0">
                <a:solidFill>
                  <a:prstClr val="black"/>
                </a:solidFill>
                <a:latin typeface="Calibri" panose="020F0502020204030204"/>
                <a:ea typeface="宋体" panose="02010600030101010101" pitchFamily="2" charset="-122"/>
              </a:rPr>
              <a:t>5. </a:t>
            </a:r>
            <a:r>
              <a:rPr lang="zh-CN" altLang="en-US" sz="2400" dirty="0">
                <a:solidFill>
                  <a:prstClr val="black"/>
                </a:solidFill>
                <a:latin typeface="Calibri" panose="020F0502020204030204"/>
                <a:ea typeface="宋体" panose="02010600030101010101" pitchFamily="2" charset="-122"/>
              </a:rPr>
              <a:t>他回家很久后，美妙的音乐仍在耳边回响！</a:t>
            </a:r>
            <a:r>
              <a:rPr lang="zh-CN" altLang="en-US" dirty="0">
                <a:solidFill>
                  <a:prstClr val="black"/>
                </a:solidFill>
                <a:latin typeface="Calibri" panose="020F0502020204030204"/>
                <a:ea typeface="宋体" panose="02010600030101010101" pitchFamily="2" charset="-122"/>
              </a:rPr>
              <a:t> </a:t>
            </a:r>
            <a:r>
              <a:rPr lang="en-US" altLang="zh-CN" dirty="0">
                <a:solidFill>
                  <a:schemeClr val="accent2">
                    <a:lumMod val="75000"/>
                  </a:schemeClr>
                </a:solidFill>
                <a:latin typeface="Calibri" panose="020F0502020204030204"/>
                <a:ea typeface="宋体" panose="02010600030101010101" pitchFamily="2" charset="-122"/>
              </a:rPr>
              <a:t>(linger)</a:t>
            </a:r>
            <a:endParaRPr lang="en-US" altLang="zh-CN" dirty="0">
              <a:solidFill>
                <a:schemeClr val="accent2">
                  <a:lumMod val="75000"/>
                </a:schemeClr>
              </a:solidFill>
              <a:latin typeface="Calibri" panose="020F0502020204030204"/>
              <a:ea typeface="宋体" panose="02010600030101010101" pitchFamily="2" charset="-122"/>
            </a:endParaRPr>
          </a:p>
          <a:p>
            <a:pPr marL="0" indent="0" algn="just">
              <a:spcBef>
                <a:spcPts val="500"/>
              </a:spcBef>
              <a:buNone/>
              <a:defRPr/>
            </a:pPr>
            <a:r>
              <a:rPr lang="zh-CN" altLang="en-US" dirty="0">
                <a:solidFill>
                  <a:prstClr val="black"/>
                </a:solidFill>
                <a:latin typeface="Calibri" panose="020F0502020204030204"/>
                <a:ea typeface="宋体" panose="02010600030101010101" pitchFamily="2" charset="-122"/>
              </a:rPr>
              <a:t>    </a:t>
            </a:r>
            <a:r>
              <a:rPr lang="en-GB" altLang="zh-CN" dirty="0">
                <a:solidFill>
                  <a:srgbClr val="C00000"/>
                </a:solidFill>
                <a:latin typeface="Calibri" panose="020F0502020204030204" charset="0"/>
                <a:ea typeface="宋体" panose="02010600030101010101" pitchFamily="2" charset="-122"/>
              </a:rPr>
              <a:t>Long after he returned home, the beautiful music still lingered on in his ears.</a:t>
            </a:r>
            <a:endParaRPr lang="en-US" altLang="zh-CN" dirty="0">
              <a:solidFill>
                <a:prstClr val="black"/>
              </a:solidFill>
              <a:latin typeface="Calibri" panose="020F0502020204030204"/>
              <a:ea typeface="宋体" panose="02010600030101010101" pitchFamily="2" charset="-122"/>
            </a:endParaRPr>
          </a:p>
          <a:p>
            <a:pPr marL="0" lvl="0" indent="0" algn="just">
              <a:spcBef>
                <a:spcPts val="500"/>
              </a:spcBef>
              <a:buNone/>
              <a:defRPr/>
            </a:pPr>
            <a:r>
              <a:rPr lang="en-US" altLang="zh-CN" dirty="0">
                <a:solidFill>
                  <a:prstClr val="black"/>
                </a:solidFill>
                <a:latin typeface="Calibri" panose="020F0502020204030204"/>
                <a:ea typeface="宋体" panose="02010600030101010101" pitchFamily="2" charset="-122"/>
              </a:rPr>
              <a:t>6. </a:t>
            </a:r>
            <a:r>
              <a:rPr lang="zh-CN" altLang="en-US" sz="2400" dirty="0">
                <a:solidFill>
                  <a:prstClr val="black"/>
                </a:solidFill>
                <a:latin typeface="Calibri" panose="020F0502020204030204"/>
                <a:ea typeface="宋体" panose="02010600030101010101" pitchFamily="2" charset="-122"/>
              </a:rPr>
              <a:t>与其他工业化城市相比，这个城市污染最少</a:t>
            </a:r>
            <a:r>
              <a:rPr lang="zh-CN" altLang="en-US" dirty="0">
                <a:solidFill>
                  <a:prstClr val="black"/>
                </a:solidFill>
                <a:latin typeface="Calibri" panose="020F0502020204030204"/>
                <a:ea typeface="宋体" panose="02010600030101010101" pitchFamily="2" charset="-122"/>
              </a:rPr>
              <a:t>。</a:t>
            </a:r>
            <a:r>
              <a:rPr lang="en-US" altLang="zh-CN" dirty="0">
                <a:solidFill>
                  <a:schemeClr val="accent2">
                    <a:lumMod val="75000"/>
                  </a:schemeClr>
                </a:solidFill>
                <a:latin typeface="Calibri" panose="020F0502020204030204"/>
                <a:ea typeface="宋体" panose="02010600030101010101" pitchFamily="2" charset="-122"/>
              </a:rPr>
              <a:t>(compare)</a:t>
            </a:r>
            <a:r>
              <a:rPr lang="zh-CN" altLang="en-US" dirty="0">
                <a:solidFill>
                  <a:schemeClr val="accent2">
                    <a:lumMod val="75000"/>
                  </a:schemeClr>
                </a:solidFill>
                <a:latin typeface="Calibri" panose="020F0502020204030204"/>
                <a:ea typeface="宋体" panose="02010600030101010101" pitchFamily="2" charset="-122"/>
              </a:rPr>
              <a:t>    </a:t>
            </a:r>
            <a:endParaRPr lang="en-US" altLang="zh-CN" dirty="0">
              <a:solidFill>
                <a:schemeClr val="accent2">
                  <a:lumMod val="75000"/>
                </a:schemeClr>
              </a:solidFill>
              <a:latin typeface="Calibri" panose="020F0502020204030204"/>
              <a:ea typeface="宋体" panose="02010600030101010101" pitchFamily="2" charset="-122"/>
            </a:endParaRPr>
          </a:p>
          <a:p>
            <a:pPr marL="266700" indent="-266700" algn="just">
              <a:spcBef>
                <a:spcPts val="500"/>
              </a:spcBef>
              <a:buNone/>
              <a:defRPr/>
            </a:pPr>
            <a:r>
              <a:rPr lang="zh-CN" altLang="en-US" dirty="0">
                <a:solidFill>
                  <a:prstClr val="black"/>
                </a:solidFill>
                <a:latin typeface="Calibri" panose="020F0502020204030204"/>
                <a:ea typeface="宋体" panose="02010600030101010101" pitchFamily="2" charset="-122"/>
              </a:rPr>
              <a:t>    </a:t>
            </a:r>
            <a:r>
              <a:rPr lang="en-GB" altLang="zh-CN" dirty="0">
                <a:solidFill>
                  <a:srgbClr val="C00000"/>
                </a:solidFill>
                <a:latin typeface="Calibri" panose="020F0502020204030204" charset="0"/>
                <a:ea typeface="宋体" panose="02010600030101010101" pitchFamily="2" charset="-122"/>
              </a:rPr>
              <a:t>Compared with other industrialized cities, this city is the least polluted.</a:t>
            </a:r>
            <a:endParaRPr lang="en-US" altLang="zh-CN" dirty="0">
              <a:solidFill>
                <a:prstClr val="black"/>
              </a:solidFill>
              <a:latin typeface="Calibri" panose="020F0502020204030204"/>
              <a:ea typeface="宋体" panose="02010600030101010101" pitchFamily="2" charset="-122"/>
            </a:endParaRPr>
          </a:p>
          <a:p>
            <a:pPr marL="266700" lvl="0" indent="-266700" algn="just">
              <a:spcBef>
                <a:spcPts val="500"/>
              </a:spcBef>
              <a:buNone/>
              <a:defRPr/>
            </a:pPr>
            <a:r>
              <a:rPr lang="en-US" altLang="zh-CN" dirty="0">
                <a:solidFill>
                  <a:prstClr val="black"/>
                </a:solidFill>
                <a:latin typeface="Calibri" panose="020F0502020204030204"/>
                <a:ea typeface="宋体" panose="02010600030101010101" pitchFamily="2" charset="-122"/>
              </a:rPr>
              <a:t>7. </a:t>
            </a:r>
            <a:r>
              <a:rPr lang="zh-CN" altLang="en-US" sz="2400" dirty="0">
                <a:solidFill>
                  <a:prstClr val="black"/>
                </a:solidFill>
                <a:latin typeface="Calibri" panose="020F0502020204030204"/>
                <a:ea typeface="宋体" panose="02010600030101010101" pitchFamily="2" charset="-122"/>
              </a:rPr>
              <a:t>尽管有多次失败，她的决心和热情却依然不变，毫不消退。</a:t>
            </a:r>
            <a:r>
              <a:rPr lang="en-US" altLang="zh-CN" dirty="0">
                <a:solidFill>
                  <a:schemeClr val="accent2">
                    <a:lumMod val="75000"/>
                  </a:schemeClr>
                </a:solidFill>
                <a:latin typeface="Calibri" panose="020F0502020204030204"/>
                <a:ea typeface="宋体" panose="02010600030101010101" pitchFamily="2" charset="-122"/>
              </a:rPr>
              <a:t>(</a:t>
            </a:r>
            <a:r>
              <a:rPr lang="en-GB" altLang="zh-CN" dirty="0">
                <a:solidFill>
                  <a:schemeClr val="accent2">
                    <a:lumMod val="75000"/>
                  </a:schemeClr>
                </a:solidFill>
                <a:latin typeface="Calibri" panose="020F0502020204030204"/>
                <a:ea typeface="宋体" panose="02010600030101010101" pitchFamily="2" charset="-122"/>
              </a:rPr>
              <a:t>ebb)</a:t>
            </a:r>
            <a:endParaRPr lang="en-US" altLang="zh-CN" dirty="0">
              <a:solidFill>
                <a:schemeClr val="accent2">
                  <a:lumMod val="75000"/>
                </a:schemeClr>
              </a:solidFill>
              <a:latin typeface="Calibri" panose="020F0502020204030204"/>
              <a:ea typeface="宋体" panose="02010600030101010101" pitchFamily="2" charset="-122"/>
            </a:endParaRPr>
          </a:p>
          <a:p>
            <a:pPr marL="266700" indent="-266700" algn="just">
              <a:spcBef>
                <a:spcPts val="500"/>
              </a:spcBef>
              <a:buNone/>
              <a:defRPr/>
            </a:pPr>
            <a:r>
              <a:rPr lang="zh-CN" altLang="en-US" spc="-100" dirty="0">
                <a:solidFill>
                  <a:schemeClr val="tx1">
                    <a:lumMod val="95000"/>
                    <a:lumOff val="5000"/>
                  </a:schemeClr>
                </a:solidFill>
                <a:latin typeface="Calibri" panose="020F0502020204030204"/>
                <a:ea typeface="宋体" panose="02010600030101010101" pitchFamily="2" charset="-122"/>
              </a:rPr>
              <a:t>    </a:t>
            </a:r>
            <a:r>
              <a:rPr lang="en-GB" altLang="zh-CN" dirty="0">
                <a:solidFill>
                  <a:srgbClr val="C00000"/>
                </a:solidFill>
                <a:latin typeface="Calibri" panose="020F0502020204030204" charset="0"/>
                <a:ea typeface="宋体" panose="02010600030101010101" pitchFamily="2" charset="-122"/>
              </a:rPr>
              <a:t>In spite of repeated failures, her determination and enthusiasm refused to ebb away.</a:t>
            </a:r>
            <a:endParaRPr lang="en-US" altLang="zh-CN" spc="-100" dirty="0">
              <a:solidFill>
                <a:schemeClr val="tx1">
                  <a:lumMod val="95000"/>
                  <a:lumOff val="5000"/>
                </a:schemeClr>
              </a:solidFill>
              <a:latin typeface="Calibri" panose="020F0502020204030204"/>
              <a:ea typeface="宋体" panose="02010600030101010101" pitchFamily="2" charset="-122"/>
            </a:endParaRPr>
          </a:p>
          <a:p>
            <a:pPr marL="266700" indent="-266700" algn="just">
              <a:spcBef>
                <a:spcPts val="500"/>
              </a:spcBef>
              <a:buNone/>
              <a:defRPr/>
            </a:pPr>
            <a:r>
              <a:rPr lang="en-US" altLang="zh-CN" dirty="0">
                <a:solidFill>
                  <a:prstClr val="black"/>
                </a:solidFill>
                <a:latin typeface="Calibri" panose="020F0502020204030204" charset="0"/>
                <a:ea typeface="宋体" panose="02010600030101010101" pitchFamily="2" charset="-122"/>
                <a:cs typeface="Calibri" panose="020F0502020204030204" charset="0"/>
              </a:rPr>
              <a:t>8. </a:t>
            </a:r>
            <a:r>
              <a:rPr lang="zh-CN" altLang="en-US" sz="2400" dirty="0">
                <a:solidFill>
                  <a:prstClr val="black"/>
                </a:solidFill>
                <a:latin typeface="宋体" panose="02010600030101010101" pitchFamily="2" charset="-122"/>
                <a:ea typeface="宋体" panose="02010600030101010101" pitchFamily="2" charset="-122"/>
              </a:rPr>
              <a:t>二战后，那些双手沾满了无辜百姓的鲜血的战犯得到了应有的惩罚。</a:t>
            </a:r>
            <a:r>
              <a:rPr lang="en-US" altLang="zh-CN" dirty="0">
                <a:solidFill>
                  <a:schemeClr val="accent2">
                    <a:lumMod val="75000"/>
                  </a:schemeClr>
                </a:solidFill>
                <a:latin typeface="Calibri" panose="020F0502020204030204"/>
                <a:ea typeface="宋体" panose="02010600030101010101" pitchFamily="2" charset="-122"/>
              </a:rPr>
              <a:t>(stain)</a:t>
            </a:r>
            <a:endParaRPr lang="en-US" altLang="zh-CN" dirty="0">
              <a:solidFill>
                <a:schemeClr val="accent2">
                  <a:lumMod val="75000"/>
                </a:schemeClr>
              </a:solidFill>
              <a:latin typeface="Calibri" panose="020F0502020204030204"/>
              <a:ea typeface="宋体" panose="02010600030101010101" pitchFamily="2" charset="-122"/>
            </a:endParaRPr>
          </a:p>
          <a:p>
            <a:pPr marL="266700" indent="0" algn="just">
              <a:spcBef>
                <a:spcPts val="500"/>
              </a:spcBef>
              <a:buNone/>
              <a:defRPr/>
            </a:pPr>
            <a:r>
              <a:rPr lang="en-GB" altLang="zh-CN" dirty="0">
                <a:solidFill>
                  <a:srgbClr val="C00000"/>
                </a:solidFill>
                <a:latin typeface="Calibri" panose="020F0502020204030204" charset="0"/>
                <a:ea typeface="宋体" panose="02010600030101010101" pitchFamily="2" charset="-122"/>
              </a:rPr>
              <a:t>After World War II, those war criminals, whose hands were stained with the blood of innocent people, got the punishments they deserved.</a:t>
            </a:r>
            <a:endParaRPr lang="zh-CN" altLang="en-US" dirty="0">
              <a:solidFill>
                <a:srgbClr val="C00000"/>
              </a:solidFill>
              <a:latin typeface="Calibri" panose="020F0502020204030204" charset="0"/>
              <a:ea typeface="宋体" panose="02010600030101010101" pitchFamily="2" charset="-122"/>
            </a:endParaRPr>
          </a:p>
          <a:p>
            <a:pPr marL="266700" lvl="0" indent="0" algn="just">
              <a:spcBef>
                <a:spcPts val="500"/>
              </a:spcBef>
              <a:buNone/>
              <a:defRPr/>
            </a:pPr>
            <a:endParaRPr lang="en-US" altLang="zh-CN" dirty="0">
              <a:solidFill>
                <a:prstClr val="black"/>
              </a:solidFill>
              <a:latin typeface="Calibri" panose="020F0502020204030204"/>
              <a:ea typeface="宋体" panose="02010600030101010101" pitchFamily="2" charset="-122"/>
            </a:endParaRPr>
          </a:p>
          <a:p>
            <a:pPr marL="266700" lvl="0" indent="0" algn="just">
              <a:spcBef>
                <a:spcPts val="500"/>
              </a:spcBef>
              <a:buNone/>
              <a:defRPr/>
            </a:pPr>
            <a:endParaRPr lang="en-US" altLang="zh-CN" dirty="0">
              <a:solidFill>
                <a:prstClr val="black"/>
              </a:solidFill>
              <a:latin typeface="Calibri" panose="020F0502020204030204"/>
              <a:ea typeface="宋体" panose="02010600030101010101" pitchFamily="2" charset="-122"/>
            </a:endParaRPr>
          </a:p>
          <a:p>
            <a:pPr marL="536575" lvl="0" indent="-269875" algn="just">
              <a:spcBef>
                <a:spcPts val="500"/>
              </a:spcBef>
              <a:buNone/>
              <a:defRPr/>
            </a:pPr>
            <a:endParaRPr lang="en-US" altLang="zh-CN" dirty="0">
              <a:solidFill>
                <a:prstClr val="black"/>
              </a:solidFill>
              <a:latin typeface="Calibri" panose="020F0502020204030204"/>
              <a:ea typeface="宋体" panose="02010600030101010101" pitchFamily="2" charset="-122"/>
            </a:endParaRPr>
          </a:p>
          <a:p>
            <a:pPr marL="536575" lvl="0" indent="-269875" algn="just">
              <a:spcBef>
                <a:spcPts val="500"/>
              </a:spcBef>
              <a:buNone/>
              <a:defRPr/>
            </a:pPr>
            <a:endParaRPr lang="en-US" altLang="zh-CN" dirty="0">
              <a:solidFill>
                <a:prstClr val="black"/>
              </a:solidFill>
              <a:latin typeface="Calibri" panose="020F0502020204030204"/>
              <a:ea typeface="宋体" panose="02010600030101010101" pitchFamily="2" charset="-122"/>
            </a:endParaRPr>
          </a:p>
        </p:txBody>
      </p:sp>
      <p:pic>
        <p:nvPicPr>
          <p:cNvPr id="14" name="图片 13" descr="2"/>
          <p:cNvPicPr>
            <a:picLocks noChangeAspect="1"/>
          </p:cNvPicPr>
          <p:nvPr/>
        </p:nvPicPr>
        <p:blipFill>
          <a:blip r:embed="rId4"/>
          <a:stretch>
            <a:fillRect/>
          </a:stretch>
        </p:blipFill>
        <p:spPr>
          <a:xfrm>
            <a:off x="10854023" y="6007035"/>
            <a:ext cx="1103630" cy="554990"/>
          </a:xfrm>
          <a:prstGeom prst="rect">
            <a:avLst/>
          </a:prstGeom>
        </p:spPr>
      </p:pic>
      <p:pic>
        <p:nvPicPr>
          <p:cNvPr id="11" name="图片 10">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rcRect t="18378" b="31548"/>
          <a:stretch>
            <a:fillRect/>
          </a:stretch>
        </p:blipFill>
        <p:spPr>
          <a:xfrm>
            <a:off x="10627995" y="160020"/>
            <a:ext cx="524510" cy="4273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6">
                                            <p:txEl>
                                              <p:pRg st="2" end="2"/>
                                            </p:txEl>
                                          </p:spTgt>
                                        </p:tgtEl>
                                        <p:attrNameLst>
                                          <p:attrName>style.visibility</p:attrName>
                                        </p:attrNameLst>
                                      </p:cBhvr>
                                      <p:to>
                                        <p:strVal val="visible"/>
                                      </p:to>
                                    </p:set>
                                    <p:animEffect transition="in" filter="dissolve">
                                      <p:cBhvr>
                                        <p:cTn id="7" dur="500"/>
                                        <p:tgtEl>
                                          <p:spTgt spid="4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6">
                                            <p:txEl>
                                              <p:pRg st="4" end="4"/>
                                            </p:txEl>
                                          </p:spTgt>
                                        </p:tgtEl>
                                        <p:attrNameLst>
                                          <p:attrName>style.visibility</p:attrName>
                                        </p:attrNameLst>
                                      </p:cBhvr>
                                      <p:to>
                                        <p:strVal val="visible"/>
                                      </p:to>
                                    </p:set>
                                    <p:animEffect transition="in" filter="dissolve">
                                      <p:cBhvr>
                                        <p:cTn id="12" dur="500"/>
                                        <p:tgtEl>
                                          <p:spTgt spid="46">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6">
                                            <p:txEl>
                                              <p:pRg st="6" end="6"/>
                                            </p:txEl>
                                          </p:spTgt>
                                        </p:tgtEl>
                                        <p:attrNameLst>
                                          <p:attrName>style.visibility</p:attrName>
                                        </p:attrNameLst>
                                      </p:cBhvr>
                                      <p:to>
                                        <p:strVal val="visible"/>
                                      </p:to>
                                    </p:set>
                                    <p:animEffect transition="in" filter="dissolve">
                                      <p:cBhvr>
                                        <p:cTn id="17" dur="500"/>
                                        <p:tgtEl>
                                          <p:spTgt spid="46">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6">
                                            <p:txEl>
                                              <p:pRg st="8" end="8"/>
                                            </p:txEl>
                                          </p:spTgt>
                                        </p:tgtEl>
                                        <p:attrNameLst>
                                          <p:attrName>style.visibility</p:attrName>
                                        </p:attrNameLst>
                                      </p:cBhvr>
                                      <p:to>
                                        <p:strVal val="visible"/>
                                      </p:to>
                                    </p:set>
                                    <p:animEffect transition="in" filter="dissolve">
                                      <p:cBhvr>
                                        <p:cTn id="22" dur="500"/>
                                        <p:tgtEl>
                                          <p:spTgt spid="46">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dissolv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100" name="文本框 4"/>
          <p:cNvSpPr txBox="1">
            <a:spLocks noChangeArrowheads="1"/>
          </p:cNvSpPr>
          <p:nvPr/>
        </p:nvSpPr>
        <p:spPr bwMode="auto">
          <a:xfrm>
            <a:off x="184150" y="160338"/>
            <a:ext cx="7029450" cy="461665"/>
          </a:xfrm>
          <a:prstGeom prst="rect">
            <a:avLst/>
          </a:prstGeom>
          <a:noFill/>
          <a:ln w="9525">
            <a:noFill/>
            <a:miter lim="800000"/>
          </a:ln>
          <a:effectLst>
            <a:outerShdw blurRad="50800" dist="38100" dir="5400000" algn="t" rotWithShape="0">
              <a:prstClr val="black">
                <a:alpha val="40000"/>
              </a:prstClr>
            </a:outerShdw>
          </a:effectLst>
        </p:spPr>
        <p:txBody>
          <a:bodyPr wrap="square">
            <a:spAutoFit/>
          </a:bodyPr>
          <a:lstStyle/>
          <a:p>
            <a:r>
              <a:rPr lang="en-US" altLang="zh-CN" sz="2400" dirty="0">
                <a:solidFill>
                  <a:schemeClr val="bg1"/>
                </a:solidFill>
                <a:latin typeface="Arial Black" panose="020B0A04020102020204" pitchFamily="34" charset="0"/>
              </a:rPr>
              <a:t>Exercises · Language Exercises</a:t>
            </a:r>
            <a:endParaRPr lang="en-US" altLang="zh-CN" sz="2400" dirty="0">
              <a:solidFill>
                <a:schemeClr val="bg1"/>
              </a:solidFill>
              <a:latin typeface="Arial Black" panose="020B0A04020102020204" pitchFamily="34" charset="0"/>
            </a:endParaRPr>
          </a:p>
        </p:txBody>
      </p:sp>
      <p:pic>
        <p:nvPicPr>
          <p:cNvPr id="44" name="图片 43">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rcRect l="10347" t="37811" r="43034" b="24326"/>
          <a:stretch>
            <a:fillRect/>
          </a:stretch>
        </p:blipFill>
        <p:spPr>
          <a:xfrm>
            <a:off x="11264265" y="174625"/>
            <a:ext cx="503555" cy="454660"/>
          </a:xfrm>
          <a:prstGeom prst="rect">
            <a:avLst/>
          </a:prstGeom>
        </p:spPr>
      </p:pic>
      <p:sp>
        <p:nvSpPr>
          <p:cNvPr id="46" name="内容占位符 2"/>
          <p:cNvSpPr>
            <a:spLocks noGrp="1"/>
          </p:cNvSpPr>
          <p:nvPr/>
        </p:nvSpPr>
        <p:spPr>
          <a:xfrm>
            <a:off x="244475" y="881380"/>
            <a:ext cx="11683822" cy="5629275"/>
          </a:xfrm>
          <a:prstGeom prst="rect">
            <a:avLst/>
          </a:prstGeom>
          <a:noFill/>
          <a:ln w="9525">
            <a:noFill/>
            <a:miter lim="800000"/>
          </a:ln>
        </p:spPr>
        <p:txBody>
          <a:bodyPr vert="horz" wrap="square" lIns="91440" tIns="45720" rIns="91440" bIns="45720" numCol="1" anchor="t" anchorCtr="0" compatLnSpc="1"/>
          <a:lstStyle>
            <a:lvl1pPr marL="228600" indent="-22733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733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733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733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733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52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6700" indent="-266700" algn="just">
              <a:buNone/>
              <a:defRPr/>
            </a:pPr>
            <a:r>
              <a:rPr lang="en-US" altLang="zh-CN" b="1" dirty="0">
                <a:solidFill>
                  <a:prstClr val="black"/>
                </a:solidFill>
                <a:latin typeface="Calibri" panose="020F0502020204030204"/>
                <a:ea typeface="宋体" panose="02010600030101010101" pitchFamily="2" charset="-122"/>
              </a:rPr>
              <a:t>9. Fill in each blank of the passage with ONE suitable word.</a:t>
            </a:r>
            <a:endParaRPr lang="en-US" altLang="zh-CN" b="1" dirty="0">
              <a:solidFill>
                <a:prstClr val="black"/>
              </a:solidFill>
              <a:latin typeface="Calibri" panose="020F0502020204030204"/>
              <a:ea typeface="宋体" panose="02010600030101010101" pitchFamily="2" charset="-122"/>
            </a:endParaRPr>
          </a:p>
          <a:p>
            <a:pPr marL="0" lvl="0" indent="0" algn="just">
              <a:lnSpc>
                <a:spcPct val="100000"/>
              </a:lnSpc>
              <a:spcBef>
                <a:spcPts val="1200"/>
              </a:spcBef>
              <a:buNone/>
              <a:defRPr/>
            </a:pPr>
            <a:r>
              <a:rPr lang="en-US" altLang="zh-CN" dirty="0">
                <a:solidFill>
                  <a:prstClr val="black"/>
                </a:solidFill>
                <a:latin typeface="Calibri" panose="020F0502020204030204"/>
                <a:ea typeface="宋体" panose="02010600030101010101" pitchFamily="2" charset="-122"/>
              </a:rPr>
              <a:t>          </a:t>
            </a:r>
            <a:r>
              <a:rPr lang="en-US" altLang="zh-CN" spc="-120" dirty="0">
                <a:solidFill>
                  <a:prstClr val="black"/>
                </a:solidFill>
                <a:latin typeface="Calibri" panose="020F0502020204030204"/>
                <a:ea typeface="宋体" panose="02010600030101010101" pitchFamily="2" charset="-122"/>
              </a:rPr>
              <a:t>It is very easy to (1)</a:t>
            </a:r>
            <a:r>
              <a:rPr lang="zh-CN" altLang="en-US" spc="-120" dirty="0">
                <a:solidFill>
                  <a:schemeClr val="tx1">
                    <a:lumMod val="95000"/>
                    <a:lumOff val="5000"/>
                  </a:schemeClr>
                </a:solidFill>
                <a:latin typeface="Calibri" panose="020F0502020204030204"/>
                <a:ea typeface="宋体" panose="02010600030101010101" pitchFamily="2" charset="-122"/>
              </a:rPr>
              <a:t> </a:t>
            </a:r>
            <a:r>
              <a:rPr lang="en-US" altLang="zh-CN" spc="-120" dirty="0">
                <a:solidFill>
                  <a:schemeClr val="tx1">
                    <a:lumMod val="95000"/>
                    <a:lumOff val="5000"/>
                  </a:schemeClr>
                </a:solidFill>
                <a:latin typeface="Calibri" panose="020F0502020204030204"/>
                <a:ea typeface="宋体" panose="02010600030101010101" pitchFamily="2" charset="-122"/>
              </a:rPr>
              <a:t>____________________</a:t>
            </a:r>
            <a:r>
              <a:rPr lang="en-US" altLang="zh-CN" spc="-120" dirty="0">
                <a:solidFill>
                  <a:prstClr val="black"/>
                </a:solidFill>
                <a:latin typeface="Calibri" panose="020F0502020204030204"/>
                <a:ea typeface="宋体" panose="02010600030101010101" pitchFamily="2" charset="-122"/>
              </a:rPr>
              <a:t> bad habits, such as eating too many sweets or too(2)</a:t>
            </a:r>
            <a:r>
              <a:rPr lang="zh-CN" altLang="en-US" spc="-120" dirty="0">
                <a:solidFill>
                  <a:prstClr val="black"/>
                </a:solidFill>
                <a:latin typeface="Calibri" panose="020F0502020204030204"/>
                <a:ea typeface="宋体" panose="02010600030101010101" pitchFamily="2" charset="-122"/>
              </a:rPr>
              <a:t> </a:t>
            </a:r>
            <a:r>
              <a:rPr lang="en-US" altLang="zh-CN" spc="-120" dirty="0" smtClean="0">
                <a:solidFill>
                  <a:schemeClr val="tx1">
                    <a:lumMod val="95000"/>
                    <a:lumOff val="5000"/>
                  </a:schemeClr>
                </a:solidFill>
                <a:latin typeface="Calibri" panose="020F0502020204030204"/>
                <a:ea typeface="宋体" panose="02010600030101010101" pitchFamily="2" charset="-122"/>
              </a:rPr>
              <a:t>_____ </a:t>
            </a:r>
            <a:r>
              <a:rPr lang="en-US" altLang="zh-CN" spc="-120" dirty="0" smtClean="0">
                <a:solidFill>
                  <a:prstClr val="black"/>
                </a:solidFill>
                <a:latin typeface="Calibri" panose="020F0502020204030204"/>
                <a:ea typeface="宋体" panose="02010600030101010101" pitchFamily="2" charset="-122"/>
              </a:rPr>
              <a:t>food</a:t>
            </a:r>
            <a:r>
              <a:rPr lang="en-US" altLang="zh-CN" spc="-120" dirty="0">
                <a:solidFill>
                  <a:prstClr val="black"/>
                </a:solidFill>
                <a:latin typeface="Calibri" panose="020F0502020204030204"/>
                <a:ea typeface="宋体" panose="02010600030101010101" pitchFamily="2" charset="-122"/>
              </a:rPr>
              <a:t>, or drinking too much beverage of any (3)</a:t>
            </a:r>
            <a:r>
              <a:rPr lang="zh-CN" altLang="en-US" spc="-120" dirty="0">
                <a:solidFill>
                  <a:prstClr val="black"/>
                </a:solidFill>
                <a:latin typeface="Calibri" panose="020F0502020204030204"/>
                <a:ea typeface="宋体" panose="02010600030101010101" pitchFamily="2" charset="-122"/>
              </a:rPr>
              <a:t> </a:t>
            </a:r>
            <a:r>
              <a:rPr lang="en-US" altLang="zh-CN" spc="-120" dirty="0" smtClean="0">
                <a:solidFill>
                  <a:schemeClr val="tx1">
                    <a:lumMod val="95000"/>
                    <a:lumOff val="5000"/>
                  </a:schemeClr>
                </a:solidFill>
                <a:latin typeface="Calibri" panose="020F0502020204030204"/>
                <a:ea typeface="宋体" panose="02010600030101010101" pitchFamily="2" charset="-122"/>
              </a:rPr>
              <a:t>____ </a:t>
            </a:r>
            <a:r>
              <a:rPr lang="en-US" altLang="zh-CN" spc="-120" dirty="0" smtClean="0">
                <a:solidFill>
                  <a:prstClr val="black"/>
                </a:solidFill>
                <a:latin typeface="Calibri" panose="020F0502020204030204"/>
                <a:ea typeface="宋体" panose="02010600030101010101" pitchFamily="2" charset="-122"/>
              </a:rPr>
              <a:t>, </a:t>
            </a:r>
            <a:r>
              <a:rPr lang="en-US" altLang="zh-CN" spc="-120" dirty="0">
                <a:solidFill>
                  <a:prstClr val="black"/>
                </a:solidFill>
                <a:latin typeface="Calibri" panose="020F0502020204030204"/>
                <a:ea typeface="宋体" panose="02010600030101010101" pitchFamily="2" charset="-122"/>
              </a:rPr>
              <a:t>or smoking. The more we do a thing, the more we tend to like (4)</a:t>
            </a:r>
            <a:r>
              <a:rPr lang="zh-CN" altLang="en-US" spc="-120" dirty="0">
                <a:solidFill>
                  <a:prstClr val="black"/>
                </a:solidFill>
                <a:latin typeface="Calibri" panose="020F0502020204030204"/>
                <a:ea typeface="宋体" panose="02010600030101010101" pitchFamily="2" charset="-122"/>
              </a:rPr>
              <a:t> </a:t>
            </a:r>
            <a:r>
              <a:rPr lang="en-US" altLang="zh-CN" spc="-120" dirty="0">
                <a:solidFill>
                  <a:schemeClr val="tx1">
                    <a:lumMod val="95000"/>
                    <a:lumOff val="5000"/>
                  </a:schemeClr>
                </a:solidFill>
                <a:latin typeface="Calibri" panose="020F0502020204030204"/>
                <a:ea typeface="宋体" panose="02010600030101010101" pitchFamily="2" charset="-122"/>
              </a:rPr>
              <a:t>______</a:t>
            </a:r>
            <a:r>
              <a:rPr lang="en-US" altLang="zh-CN" spc="-120" dirty="0">
                <a:solidFill>
                  <a:prstClr val="black"/>
                </a:solidFill>
                <a:latin typeface="Calibri" panose="020F0502020204030204"/>
                <a:ea typeface="宋体" panose="02010600030101010101" pitchFamily="2" charset="-122"/>
              </a:rPr>
              <a:t> it; and if we do not continue to do it, we feel unhappy. This is (5)</a:t>
            </a:r>
            <a:r>
              <a:rPr lang="zh-CN" altLang="en-US" spc="-120" dirty="0">
                <a:solidFill>
                  <a:prstClr val="black"/>
                </a:solidFill>
                <a:latin typeface="Calibri" panose="020F0502020204030204"/>
                <a:ea typeface="宋体" panose="02010600030101010101" pitchFamily="2" charset="-122"/>
              </a:rPr>
              <a:t> </a:t>
            </a:r>
            <a:r>
              <a:rPr lang="en-US" altLang="zh-CN" spc="-120" dirty="0">
                <a:solidFill>
                  <a:schemeClr val="tx1">
                    <a:lumMod val="95000"/>
                    <a:lumOff val="5000"/>
                  </a:schemeClr>
                </a:solidFill>
                <a:latin typeface="Calibri" panose="020F0502020204030204"/>
                <a:ea typeface="宋体" panose="02010600030101010101" pitchFamily="2" charset="-122"/>
              </a:rPr>
              <a:t>______</a:t>
            </a:r>
            <a:r>
              <a:rPr lang="en-US" altLang="zh-CN" spc="-120" dirty="0">
                <a:solidFill>
                  <a:prstClr val="black"/>
                </a:solidFill>
                <a:latin typeface="Calibri" panose="020F0502020204030204"/>
                <a:ea typeface="宋体" panose="02010600030101010101" pitchFamily="2" charset="-122"/>
              </a:rPr>
              <a:t> the force of habit,</a:t>
            </a:r>
            <a:r>
              <a:rPr lang="zh-CN" altLang="en-US" spc="-120" dirty="0">
                <a:solidFill>
                  <a:prstClr val="black"/>
                </a:solidFill>
                <a:latin typeface="Calibri" panose="020F0502020204030204"/>
                <a:ea typeface="宋体" panose="02010600030101010101" pitchFamily="2" charset="-122"/>
              </a:rPr>
              <a:t> </a:t>
            </a:r>
            <a:r>
              <a:rPr lang="en-US" altLang="zh-CN" spc="-120" dirty="0">
                <a:solidFill>
                  <a:prstClr val="black"/>
                </a:solidFill>
                <a:latin typeface="Calibri" panose="020F0502020204030204"/>
                <a:ea typeface="宋体" panose="02010600030101010101" pitchFamily="2" charset="-122"/>
              </a:rPr>
              <a:t>and the force of habit should be (6)</a:t>
            </a:r>
            <a:r>
              <a:rPr lang="zh-CN" altLang="en-US" spc="-120" dirty="0">
                <a:solidFill>
                  <a:prstClr val="black"/>
                </a:solidFill>
                <a:latin typeface="Calibri" panose="020F0502020204030204"/>
                <a:ea typeface="宋体" panose="02010600030101010101" pitchFamily="2" charset="-122"/>
              </a:rPr>
              <a:t> </a:t>
            </a:r>
            <a:r>
              <a:rPr lang="en-US" altLang="zh-CN" spc="-120" dirty="0">
                <a:solidFill>
                  <a:schemeClr val="tx1">
                    <a:lumMod val="95000"/>
                    <a:lumOff val="5000"/>
                  </a:schemeClr>
                </a:solidFill>
                <a:latin typeface="Calibri" panose="020F0502020204030204"/>
                <a:ea typeface="宋体" panose="02010600030101010101" pitchFamily="2" charset="-122"/>
              </a:rPr>
              <a:t>_______</a:t>
            </a:r>
            <a:r>
              <a:rPr lang="en-US" altLang="zh-CN" spc="-120" dirty="0">
                <a:solidFill>
                  <a:prstClr val="black"/>
                </a:solidFill>
                <a:latin typeface="Calibri" panose="020F0502020204030204"/>
                <a:ea typeface="宋体" panose="02010600030101010101" pitchFamily="2" charset="-122"/>
              </a:rPr>
              <a:t> against. Things which may be very good when only done from time to time, tend to (7) </a:t>
            </a:r>
            <a:r>
              <a:rPr lang="en-US" altLang="zh-CN" spc="-120" dirty="0">
                <a:solidFill>
                  <a:schemeClr val="tx1">
                    <a:lumMod val="95000"/>
                    <a:lumOff val="5000"/>
                  </a:schemeClr>
                </a:solidFill>
                <a:latin typeface="Calibri" panose="020F0502020204030204"/>
                <a:ea typeface="宋体" panose="02010600030101010101" pitchFamily="2" charset="-122"/>
              </a:rPr>
              <a:t>___________ </a:t>
            </a:r>
            <a:r>
              <a:rPr lang="en-US" altLang="zh-CN" spc="-120" dirty="0">
                <a:solidFill>
                  <a:prstClr val="black"/>
                </a:solidFill>
                <a:latin typeface="Calibri" panose="020F0502020204030204"/>
                <a:ea typeface="宋体" panose="02010600030101010101" pitchFamily="2" charset="-122"/>
              </a:rPr>
              <a:t>very harmful when done too often and too much. This applies even to such things as work or rest. Some people form the bad habit of working too much, and (8) </a:t>
            </a:r>
            <a:r>
              <a:rPr lang="en-US" altLang="zh-CN" spc="-120" dirty="0" smtClean="0">
                <a:solidFill>
                  <a:schemeClr val="tx1">
                    <a:lumMod val="95000"/>
                    <a:lumOff val="5000"/>
                  </a:schemeClr>
                </a:solidFill>
                <a:latin typeface="Calibri" panose="020F0502020204030204"/>
                <a:ea typeface="宋体" panose="02010600030101010101" pitchFamily="2" charset="-122"/>
              </a:rPr>
              <a:t>________ </a:t>
            </a:r>
            <a:r>
              <a:rPr lang="en-US" altLang="zh-CN" spc="-120" dirty="0" smtClean="0">
                <a:solidFill>
                  <a:prstClr val="black"/>
                </a:solidFill>
                <a:latin typeface="Calibri" panose="020F0502020204030204"/>
                <a:ea typeface="宋体" panose="02010600030101010101" pitchFamily="2" charset="-122"/>
              </a:rPr>
              <a:t>of </a:t>
            </a:r>
            <a:r>
              <a:rPr lang="en-US" altLang="zh-CN" spc="-120" dirty="0">
                <a:solidFill>
                  <a:prstClr val="black"/>
                </a:solidFill>
                <a:latin typeface="Calibri" panose="020F0502020204030204"/>
                <a:ea typeface="宋体" panose="02010600030101010101" pitchFamily="2" charset="-122"/>
              </a:rPr>
              <a:t>idling too much. The wise man always remembers that this is true about himself, and checks any bad habit. He says to (9) _______ “I'm now becoming idle,” or “I eat too many sweets,” or “I smoke too much,” and (10) ____ adds, “I will get myself out of this bad habit at once.”</a:t>
            </a:r>
            <a:endParaRPr lang="en-US" altLang="zh-CN" spc="-120" dirty="0">
              <a:solidFill>
                <a:prstClr val="black"/>
              </a:solidFill>
              <a:latin typeface="Calibri" panose="020F0502020204030204"/>
              <a:ea typeface="宋体" panose="02010600030101010101" pitchFamily="2" charset="-122"/>
            </a:endParaRPr>
          </a:p>
          <a:p>
            <a:pPr marL="266700" lvl="0" indent="-266700" algn="just">
              <a:spcBef>
                <a:spcPts val="500"/>
              </a:spcBef>
              <a:buNone/>
              <a:defRPr/>
            </a:pPr>
            <a:endParaRPr lang="en-US" altLang="zh-CN" dirty="0">
              <a:solidFill>
                <a:prstClr val="black"/>
              </a:solidFill>
              <a:latin typeface="Calibri" panose="020F0502020204030204"/>
              <a:ea typeface="宋体" panose="02010600030101010101" pitchFamily="2" charset="-122"/>
            </a:endParaRPr>
          </a:p>
          <a:p>
            <a:pPr marL="536575" lvl="0" indent="-269875" algn="just">
              <a:spcBef>
                <a:spcPts val="500"/>
              </a:spcBef>
              <a:buNone/>
              <a:defRPr/>
            </a:pPr>
            <a:endParaRPr lang="en-US" altLang="zh-CN" dirty="0">
              <a:solidFill>
                <a:prstClr val="black"/>
              </a:solidFill>
              <a:latin typeface="Calibri" panose="020F0502020204030204"/>
              <a:ea typeface="宋体" panose="02010600030101010101" pitchFamily="2" charset="-122"/>
            </a:endParaRPr>
          </a:p>
          <a:p>
            <a:pPr marL="536575" lvl="0" indent="-269875" algn="just">
              <a:spcBef>
                <a:spcPts val="500"/>
              </a:spcBef>
              <a:buNone/>
              <a:defRPr/>
            </a:pPr>
            <a:endParaRPr lang="en-US" altLang="zh-CN" dirty="0">
              <a:solidFill>
                <a:prstClr val="black"/>
              </a:solidFill>
              <a:latin typeface="Calibri" panose="020F0502020204030204"/>
              <a:ea typeface="宋体" panose="02010600030101010101" pitchFamily="2" charset="-122"/>
            </a:endParaRPr>
          </a:p>
          <a:p>
            <a:pPr marL="536575" lvl="0" indent="-269875" algn="just">
              <a:spcBef>
                <a:spcPts val="500"/>
              </a:spcBef>
              <a:buNone/>
              <a:defRPr/>
            </a:pPr>
            <a:endParaRPr lang="en-US" altLang="zh-CN" dirty="0">
              <a:solidFill>
                <a:prstClr val="black"/>
              </a:solidFill>
              <a:latin typeface="Calibri" panose="020F0502020204030204"/>
              <a:ea typeface="宋体" panose="02010600030101010101" pitchFamily="2" charset="-122"/>
            </a:endParaRPr>
          </a:p>
          <a:p>
            <a:pPr marL="536575" lvl="0" indent="-269875" algn="just">
              <a:spcBef>
                <a:spcPts val="500"/>
              </a:spcBef>
              <a:buNone/>
              <a:defRPr/>
            </a:pPr>
            <a:endParaRPr lang="en-US" altLang="zh-CN" dirty="0">
              <a:solidFill>
                <a:prstClr val="black"/>
              </a:solidFill>
              <a:latin typeface="Calibri" panose="020F0502020204030204"/>
              <a:ea typeface="宋体" panose="02010600030101010101" pitchFamily="2" charset="-122"/>
            </a:endParaRPr>
          </a:p>
        </p:txBody>
      </p:sp>
      <p:sp>
        <p:nvSpPr>
          <p:cNvPr id="15" name="文本框 14"/>
          <p:cNvSpPr txBox="1"/>
          <p:nvPr/>
        </p:nvSpPr>
        <p:spPr>
          <a:xfrm>
            <a:off x="3698875" y="1417377"/>
            <a:ext cx="3558452" cy="521970"/>
          </a:xfrm>
          <a:prstGeom prst="rect">
            <a:avLst/>
          </a:prstGeom>
          <a:noFill/>
        </p:spPr>
        <p:txBody>
          <a:bodyPr wrap="square" rtlCol="0">
            <a:spAutoFit/>
          </a:bodyPr>
          <a:lstStyle/>
          <a:p>
            <a:pPr eaLnBrk="0" fontAlgn="base" hangingPunct="0">
              <a:spcBef>
                <a:spcPct val="0"/>
              </a:spcBef>
              <a:spcAft>
                <a:spcPct val="0"/>
              </a:spcAft>
            </a:pPr>
            <a:r>
              <a:rPr lang="en-GB" altLang="zh-CN" sz="2800" dirty="0">
                <a:solidFill>
                  <a:srgbClr val="C00000"/>
                </a:solidFill>
                <a:latin typeface="Calibri" panose="020F0502020204030204" charset="0"/>
                <a:ea typeface="宋体" panose="02010600030101010101" pitchFamily="2" charset="-122"/>
              </a:rPr>
              <a:t>acquire/f</a:t>
            </a:r>
            <a:r>
              <a:rPr lang="en-GB" altLang="zh-CN" sz="2800" dirty="0">
                <a:solidFill>
                  <a:srgbClr val="C00000"/>
                </a:solidFill>
                <a:latin typeface="Calibri" panose="020F0502020204030204" charset="0"/>
                <a:ea typeface="宋体" panose="02010600030101010101" pitchFamily="2" charset="-122"/>
                <a:sym typeface="+mn-ea"/>
              </a:rPr>
              <a:t>o</a:t>
            </a:r>
            <a:r>
              <a:rPr lang="en-GB" altLang="zh-CN" sz="2800" dirty="0">
                <a:solidFill>
                  <a:srgbClr val="C00000"/>
                </a:solidFill>
                <a:latin typeface="Calibri" panose="020F0502020204030204" charset="0"/>
                <a:ea typeface="宋体" panose="02010600030101010101" pitchFamily="2" charset="-122"/>
              </a:rPr>
              <a:t>rm/develop</a:t>
            </a:r>
            <a:endParaRPr lang="zh-CN" altLang="en-US" sz="2800" dirty="0">
              <a:solidFill>
                <a:srgbClr val="C00000"/>
              </a:solidFill>
              <a:latin typeface="Calibri" panose="020F0502020204030204" charset="0"/>
              <a:ea typeface="宋体" panose="02010600030101010101" pitchFamily="2" charset="-122"/>
            </a:endParaRPr>
          </a:p>
        </p:txBody>
      </p:sp>
      <p:sp>
        <p:nvSpPr>
          <p:cNvPr id="14" name="文本框 13"/>
          <p:cNvSpPr txBox="1"/>
          <p:nvPr/>
        </p:nvSpPr>
        <p:spPr>
          <a:xfrm>
            <a:off x="2659264" y="1864748"/>
            <a:ext cx="1025579" cy="523220"/>
          </a:xfrm>
          <a:prstGeom prst="rect">
            <a:avLst/>
          </a:prstGeom>
          <a:noFill/>
        </p:spPr>
        <p:txBody>
          <a:bodyPr wrap="square" rtlCol="0">
            <a:spAutoFit/>
          </a:bodyPr>
          <a:lstStyle/>
          <a:p>
            <a:pPr eaLnBrk="0" fontAlgn="base" hangingPunct="0">
              <a:spcBef>
                <a:spcPct val="0"/>
              </a:spcBef>
              <a:spcAft>
                <a:spcPct val="0"/>
              </a:spcAft>
            </a:pPr>
            <a:r>
              <a:rPr lang="en-GB" altLang="zh-CN" sz="2800" dirty="0">
                <a:solidFill>
                  <a:srgbClr val="C00000"/>
                </a:solidFill>
                <a:latin typeface="Calibri" panose="020F0502020204030204" charset="0"/>
                <a:ea typeface="宋体" panose="02010600030101010101" pitchFamily="2" charset="-122"/>
              </a:rPr>
              <a:t>much</a:t>
            </a:r>
            <a:endParaRPr lang="zh-CN" altLang="en-US" sz="2800" dirty="0">
              <a:solidFill>
                <a:srgbClr val="C00000"/>
              </a:solidFill>
              <a:latin typeface="Calibri" panose="020F0502020204030204" charset="0"/>
              <a:ea typeface="宋体" panose="02010600030101010101" pitchFamily="2" charset="-122"/>
            </a:endParaRPr>
          </a:p>
        </p:txBody>
      </p:sp>
      <p:sp>
        <p:nvSpPr>
          <p:cNvPr id="16" name="文本框 15"/>
          <p:cNvSpPr txBox="1"/>
          <p:nvPr/>
        </p:nvSpPr>
        <p:spPr>
          <a:xfrm>
            <a:off x="10461344" y="1864748"/>
            <a:ext cx="842369" cy="523220"/>
          </a:xfrm>
          <a:prstGeom prst="rect">
            <a:avLst/>
          </a:prstGeom>
          <a:noFill/>
        </p:spPr>
        <p:txBody>
          <a:bodyPr wrap="square" rtlCol="0">
            <a:spAutoFit/>
          </a:bodyPr>
          <a:lstStyle/>
          <a:p>
            <a:pPr eaLnBrk="0" fontAlgn="base" hangingPunct="0">
              <a:spcBef>
                <a:spcPct val="0"/>
              </a:spcBef>
              <a:spcAft>
                <a:spcPct val="0"/>
              </a:spcAft>
            </a:pPr>
            <a:r>
              <a:rPr lang="en-GB" altLang="zh-CN" sz="2800" dirty="0">
                <a:solidFill>
                  <a:srgbClr val="C00000"/>
                </a:solidFill>
                <a:latin typeface="Calibri" panose="020F0502020204030204" charset="0"/>
                <a:ea typeface="宋体" panose="02010600030101010101" pitchFamily="2" charset="-122"/>
              </a:rPr>
              <a:t>kind</a:t>
            </a:r>
            <a:endParaRPr lang="zh-CN" altLang="en-US" sz="2800" dirty="0">
              <a:solidFill>
                <a:srgbClr val="C00000"/>
              </a:solidFill>
              <a:latin typeface="Calibri" panose="020F0502020204030204" charset="0"/>
              <a:ea typeface="宋体" panose="02010600030101010101" pitchFamily="2" charset="-122"/>
            </a:endParaRPr>
          </a:p>
        </p:txBody>
      </p:sp>
      <p:sp>
        <p:nvSpPr>
          <p:cNvPr id="17" name="文本框 16"/>
          <p:cNvSpPr txBox="1"/>
          <p:nvPr/>
        </p:nvSpPr>
        <p:spPr>
          <a:xfrm>
            <a:off x="8761410" y="2286879"/>
            <a:ext cx="1056622" cy="523220"/>
          </a:xfrm>
          <a:prstGeom prst="rect">
            <a:avLst/>
          </a:prstGeom>
          <a:noFill/>
        </p:spPr>
        <p:txBody>
          <a:bodyPr wrap="square" rtlCol="0">
            <a:spAutoFit/>
          </a:bodyPr>
          <a:lstStyle/>
          <a:p>
            <a:pPr eaLnBrk="0" fontAlgn="base" hangingPunct="0">
              <a:spcBef>
                <a:spcPct val="0"/>
              </a:spcBef>
              <a:spcAft>
                <a:spcPct val="0"/>
              </a:spcAft>
            </a:pPr>
            <a:r>
              <a:rPr lang="en-GB" altLang="zh-CN" sz="2800" dirty="0">
                <a:solidFill>
                  <a:srgbClr val="C00000"/>
                </a:solidFill>
                <a:latin typeface="Calibri" panose="020F0502020204030204" charset="0"/>
                <a:ea typeface="宋体" panose="02010600030101010101" pitchFamily="2" charset="-122"/>
              </a:rPr>
              <a:t>doing</a:t>
            </a:r>
            <a:endParaRPr lang="zh-CN" altLang="en-US" sz="2800" dirty="0">
              <a:solidFill>
                <a:srgbClr val="C00000"/>
              </a:solidFill>
              <a:latin typeface="Calibri" panose="020F0502020204030204" charset="0"/>
              <a:ea typeface="宋体" panose="02010600030101010101" pitchFamily="2" charset="-122"/>
            </a:endParaRPr>
          </a:p>
        </p:txBody>
      </p:sp>
      <p:sp>
        <p:nvSpPr>
          <p:cNvPr id="18" name="文本框 17"/>
          <p:cNvSpPr txBox="1"/>
          <p:nvPr/>
        </p:nvSpPr>
        <p:spPr>
          <a:xfrm>
            <a:off x="6651145" y="2727781"/>
            <a:ext cx="1056622" cy="523220"/>
          </a:xfrm>
          <a:prstGeom prst="rect">
            <a:avLst/>
          </a:prstGeom>
          <a:noFill/>
        </p:spPr>
        <p:txBody>
          <a:bodyPr wrap="square" rtlCol="0">
            <a:spAutoFit/>
          </a:bodyPr>
          <a:lstStyle/>
          <a:p>
            <a:pPr eaLnBrk="0" fontAlgn="base" hangingPunct="0">
              <a:spcBef>
                <a:spcPct val="0"/>
              </a:spcBef>
              <a:spcAft>
                <a:spcPct val="0"/>
              </a:spcAft>
            </a:pPr>
            <a:r>
              <a:rPr lang="en-GB" altLang="zh-CN" sz="2800" dirty="0">
                <a:solidFill>
                  <a:srgbClr val="C00000"/>
                </a:solidFill>
                <a:latin typeface="Calibri" panose="020F0502020204030204" charset="0"/>
                <a:ea typeface="宋体" panose="02010600030101010101" pitchFamily="2" charset="-122"/>
              </a:rPr>
              <a:t>called</a:t>
            </a:r>
            <a:endParaRPr lang="zh-CN" altLang="en-US" sz="2800" dirty="0">
              <a:solidFill>
                <a:srgbClr val="C00000"/>
              </a:solidFill>
              <a:latin typeface="Calibri" panose="020F0502020204030204" charset="0"/>
              <a:ea typeface="宋体" panose="02010600030101010101" pitchFamily="2" charset="-122"/>
            </a:endParaRPr>
          </a:p>
        </p:txBody>
      </p:sp>
      <p:sp>
        <p:nvSpPr>
          <p:cNvPr id="19" name="文本框 18"/>
          <p:cNvSpPr txBox="1"/>
          <p:nvPr/>
        </p:nvSpPr>
        <p:spPr>
          <a:xfrm>
            <a:off x="3209130" y="3125605"/>
            <a:ext cx="1165375" cy="523220"/>
          </a:xfrm>
          <a:prstGeom prst="rect">
            <a:avLst/>
          </a:prstGeom>
          <a:noFill/>
        </p:spPr>
        <p:txBody>
          <a:bodyPr wrap="square" rtlCol="0">
            <a:spAutoFit/>
          </a:bodyPr>
          <a:lstStyle/>
          <a:p>
            <a:pPr eaLnBrk="0" fontAlgn="base" hangingPunct="0">
              <a:spcBef>
                <a:spcPct val="0"/>
              </a:spcBef>
              <a:spcAft>
                <a:spcPct val="0"/>
              </a:spcAft>
            </a:pPr>
            <a:r>
              <a:rPr lang="en-GB" altLang="zh-CN" sz="2800" dirty="0">
                <a:solidFill>
                  <a:srgbClr val="C00000"/>
                </a:solidFill>
                <a:latin typeface="Calibri" panose="020F0502020204030204" charset="0"/>
                <a:ea typeface="宋体" panose="02010600030101010101" pitchFamily="2" charset="-122"/>
              </a:rPr>
              <a:t>fought</a:t>
            </a:r>
            <a:endParaRPr lang="zh-CN" altLang="en-US" sz="2800" dirty="0">
              <a:solidFill>
                <a:srgbClr val="C00000"/>
              </a:solidFill>
              <a:latin typeface="Calibri" panose="020F0502020204030204" charset="0"/>
              <a:ea typeface="宋体" panose="02010600030101010101" pitchFamily="2" charset="-122"/>
            </a:endParaRPr>
          </a:p>
        </p:txBody>
      </p:sp>
      <p:sp>
        <p:nvSpPr>
          <p:cNvPr id="21" name="文本框 20"/>
          <p:cNvSpPr txBox="1"/>
          <p:nvPr/>
        </p:nvSpPr>
        <p:spPr>
          <a:xfrm>
            <a:off x="4281404" y="3568514"/>
            <a:ext cx="1882348" cy="523220"/>
          </a:xfrm>
          <a:prstGeom prst="rect">
            <a:avLst/>
          </a:prstGeom>
          <a:noFill/>
        </p:spPr>
        <p:txBody>
          <a:bodyPr wrap="square" rtlCol="0">
            <a:spAutoFit/>
          </a:bodyPr>
          <a:lstStyle/>
          <a:p>
            <a:pPr eaLnBrk="0" fontAlgn="base" hangingPunct="0">
              <a:spcBef>
                <a:spcPct val="0"/>
              </a:spcBef>
              <a:spcAft>
                <a:spcPct val="0"/>
              </a:spcAft>
            </a:pPr>
            <a:r>
              <a:rPr lang="en-GB" altLang="zh-CN" sz="2800" dirty="0">
                <a:solidFill>
                  <a:srgbClr val="C00000"/>
                </a:solidFill>
                <a:latin typeface="Calibri" panose="020F0502020204030204" charset="0"/>
                <a:ea typeface="宋体" panose="02010600030101010101" pitchFamily="2" charset="-122"/>
              </a:rPr>
              <a:t>become/be</a:t>
            </a:r>
            <a:endParaRPr lang="zh-CN" altLang="en-US" sz="2800" dirty="0">
              <a:solidFill>
                <a:srgbClr val="C00000"/>
              </a:solidFill>
              <a:latin typeface="Calibri" panose="020F0502020204030204" charset="0"/>
              <a:ea typeface="宋体" panose="02010600030101010101" pitchFamily="2" charset="-122"/>
            </a:endParaRPr>
          </a:p>
        </p:txBody>
      </p:sp>
      <p:sp>
        <p:nvSpPr>
          <p:cNvPr id="22" name="文本框 21"/>
          <p:cNvSpPr txBox="1"/>
          <p:nvPr/>
        </p:nvSpPr>
        <p:spPr>
          <a:xfrm>
            <a:off x="4773456" y="4405468"/>
            <a:ext cx="1208682" cy="523220"/>
          </a:xfrm>
          <a:prstGeom prst="rect">
            <a:avLst/>
          </a:prstGeom>
          <a:noFill/>
        </p:spPr>
        <p:txBody>
          <a:bodyPr wrap="square" rtlCol="0">
            <a:spAutoFit/>
          </a:bodyPr>
          <a:lstStyle/>
          <a:p>
            <a:pPr eaLnBrk="0" fontAlgn="base" hangingPunct="0">
              <a:spcBef>
                <a:spcPct val="0"/>
              </a:spcBef>
              <a:spcAft>
                <a:spcPct val="0"/>
              </a:spcAft>
            </a:pPr>
            <a:r>
              <a:rPr lang="en-GB" altLang="zh-CN" sz="2800" dirty="0">
                <a:solidFill>
                  <a:srgbClr val="C00000"/>
                </a:solidFill>
                <a:latin typeface="Calibri" panose="020F0502020204030204" charset="0"/>
                <a:ea typeface="宋体" panose="02010600030101010101" pitchFamily="2" charset="-122"/>
              </a:rPr>
              <a:t>others</a:t>
            </a:r>
            <a:endParaRPr lang="zh-CN" altLang="en-US" sz="2800" dirty="0">
              <a:solidFill>
                <a:srgbClr val="C00000"/>
              </a:solidFill>
              <a:latin typeface="Calibri" panose="020F0502020204030204" charset="0"/>
              <a:ea typeface="宋体" panose="02010600030101010101" pitchFamily="2" charset="-122"/>
            </a:endParaRPr>
          </a:p>
        </p:txBody>
      </p:sp>
      <p:pic>
        <p:nvPicPr>
          <p:cNvPr id="24" name="图片 23">
            <a:hlinkClick r:id="rId2" action="ppaction://hlinksldjump"/>
          </p:cNvPr>
          <p:cNvPicPr>
            <a:picLocks noChangeAspect="1"/>
          </p:cNvPicPr>
          <p:nvPr/>
        </p:nvPicPr>
        <p:blipFill>
          <a:blip r:embed="rId4">
            <a:extLst>
              <a:ext uri="{28A0092B-C50C-407E-A947-70E740481C1C}">
                <a14:useLocalDpi xmlns:a14="http://schemas.microsoft.com/office/drawing/2010/main" val="0"/>
              </a:ext>
            </a:extLst>
          </a:blip>
          <a:srcRect t="18378" b="31548"/>
          <a:stretch>
            <a:fillRect/>
          </a:stretch>
        </p:blipFill>
        <p:spPr>
          <a:xfrm>
            <a:off x="10627995" y="160020"/>
            <a:ext cx="524510" cy="427355"/>
          </a:xfrm>
          <a:prstGeom prst="rect">
            <a:avLst/>
          </a:prstGeom>
        </p:spPr>
      </p:pic>
      <p:sp>
        <p:nvSpPr>
          <p:cNvPr id="23" name="文本框 22"/>
          <p:cNvSpPr txBox="1"/>
          <p:nvPr/>
        </p:nvSpPr>
        <p:spPr>
          <a:xfrm>
            <a:off x="273824" y="5264299"/>
            <a:ext cx="1283309" cy="523220"/>
          </a:xfrm>
          <a:prstGeom prst="rect">
            <a:avLst/>
          </a:prstGeom>
          <a:noFill/>
        </p:spPr>
        <p:txBody>
          <a:bodyPr wrap="square" rtlCol="0">
            <a:spAutoFit/>
          </a:bodyPr>
          <a:lstStyle/>
          <a:p>
            <a:pPr eaLnBrk="0" fontAlgn="base" hangingPunct="0">
              <a:spcBef>
                <a:spcPct val="0"/>
              </a:spcBef>
              <a:spcAft>
                <a:spcPct val="0"/>
              </a:spcAft>
            </a:pPr>
            <a:r>
              <a:rPr lang="en-GB" altLang="zh-CN" sz="2800" dirty="0">
                <a:solidFill>
                  <a:srgbClr val="C00000"/>
                </a:solidFill>
                <a:latin typeface="Calibri" panose="020F0502020204030204" charset="0"/>
                <a:ea typeface="宋体" panose="02010600030101010101" pitchFamily="2" charset="-122"/>
              </a:rPr>
              <a:t>himself</a:t>
            </a:r>
            <a:endParaRPr lang="zh-CN" altLang="en-US" sz="2800" dirty="0">
              <a:solidFill>
                <a:srgbClr val="C00000"/>
              </a:solidFill>
              <a:latin typeface="Calibri" panose="020F0502020204030204" charset="0"/>
              <a:ea typeface="宋体" panose="02010600030101010101" pitchFamily="2" charset="-122"/>
            </a:endParaRPr>
          </a:p>
        </p:txBody>
      </p:sp>
      <p:sp>
        <p:nvSpPr>
          <p:cNvPr id="25" name="文本框 24"/>
          <p:cNvSpPr txBox="1"/>
          <p:nvPr/>
        </p:nvSpPr>
        <p:spPr>
          <a:xfrm>
            <a:off x="1384477" y="5691698"/>
            <a:ext cx="901033" cy="523220"/>
          </a:xfrm>
          <a:prstGeom prst="rect">
            <a:avLst/>
          </a:prstGeom>
          <a:noFill/>
        </p:spPr>
        <p:txBody>
          <a:bodyPr wrap="square" rtlCol="0">
            <a:spAutoFit/>
          </a:bodyPr>
          <a:lstStyle/>
          <a:p>
            <a:pPr eaLnBrk="0" fontAlgn="base" hangingPunct="0">
              <a:spcBef>
                <a:spcPct val="0"/>
              </a:spcBef>
              <a:spcAft>
                <a:spcPct val="0"/>
              </a:spcAft>
            </a:pPr>
            <a:r>
              <a:rPr lang="en-GB" altLang="zh-CN" sz="2800" dirty="0">
                <a:solidFill>
                  <a:srgbClr val="C00000"/>
                </a:solidFill>
                <a:latin typeface="Calibri" panose="020F0502020204030204" charset="0"/>
                <a:ea typeface="宋体" panose="02010600030101010101" pitchFamily="2" charset="-122"/>
              </a:rPr>
              <a:t>then</a:t>
            </a:r>
            <a:endParaRPr lang="zh-CN" altLang="en-US" sz="2800" dirty="0">
              <a:solidFill>
                <a:srgbClr val="C00000"/>
              </a:solidFill>
              <a:latin typeface="Calibri" panose="020F0502020204030204" charset="0"/>
              <a:ea typeface="宋体" panose="02010600030101010101" pitchFamily="2" charset="-122"/>
            </a:endParaRPr>
          </a:p>
        </p:txBody>
      </p:sp>
      <p:pic>
        <p:nvPicPr>
          <p:cNvPr id="26" name="图片 25" descr="2"/>
          <p:cNvPicPr>
            <a:picLocks noChangeAspect="1"/>
          </p:cNvPicPr>
          <p:nvPr/>
        </p:nvPicPr>
        <p:blipFill>
          <a:blip r:embed="rId5"/>
          <a:stretch>
            <a:fillRect/>
          </a:stretch>
        </p:blipFill>
        <p:spPr>
          <a:xfrm>
            <a:off x="10854023" y="6007035"/>
            <a:ext cx="1103630" cy="5549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dissolv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dissolv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dissolv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dissolv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dissolve">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dissolve">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dissolve">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dissolve">
                                      <p:cBhvr>
                                        <p:cTn id="5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4" grpId="0"/>
      <p:bldP spid="16" grpId="0"/>
      <p:bldP spid="17" grpId="0"/>
      <p:bldP spid="18" grpId="0"/>
      <p:bldP spid="19" grpId="0"/>
      <p:bldP spid="21" grpId="0"/>
      <p:bldP spid="22" grpId="0"/>
      <p:bldP spid="23" grpId="0"/>
      <p:bldP spid="25"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100" name="文本框 4"/>
          <p:cNvSpPr txBox="1">
            <a:spLocks noChangeArrowheads="1"/>
          </p:cNvSpPr>
          <p:nvPr/>
        </p:nvSpPr>
        <p:spPr bwMode="auto">
          <a:xfrm>
            <a:off x="184150" y="160338"/>
            <a:ext cx="7029450" cy="461665"/>
          </a:xfrm>
          <a:prstGeom prst="rect">
            <a:avLst/>
          </a:prstGeom>
          <a:noFill/>
          <a:ln w="9525">
            <a:noFill/>
            <a:miter lim="800000"/>
          </a:ln>
          <a:effectLst>
            <a:outerShdw blurRad="50800" dist="38100" dir="5400000" algn="t" rotWithShape="0">
              <a:prstClr val="black">
                <a:alpha val="40000"/>
              </a:prstClr>
            </a:outerShdw>
          </a:effectLst>
        </p:spPr>
        <p:txBody>
          <a:bodyPr wrap="square">
            <a:spAutoFit/>
          </a:bodyPr>
          <a:lstStyle/>
          <a:p>
            <a:r>
              <a:rPr lang="en-US" altLang="zh-CN" sz="2400" dirty="0">
                <a:solidFill>
                  <a:schemeClr val="bg1"/>
                </a:solidFill>
                <a:latin typeface="Arial Black" panose="020B0A04020102020204" pitchFamily="34" charset="0"/>
              </a:rPr>
              <a:t>Exercises · Language Exercises</a:t>
            </a:r>
            <a:endParaRPr lang="en-US" altLang="zh-CN" sz="2400" dirty="0">
              <a:solidFill>
                <a:schemeClr val="bg1"/>
              </a:solidFill>
              <a:latin typeface="Arial Black" panose="020B0A04020102020204" pitchFamily="34" charset="0"/>
            </a:endParaRPr>
          </a:p>
        </p:txBody>
      </p:sp>
      <p:pic>
        <p:nvPicPr>
          <p:cNvPr id="44" name="图片 43">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rcRect l="10347" t="37811" r="43034" b="24326"/>
          <a:stretch>
            <a:fillRect/>
          </a:stretch>
        </p:blipFill>
        <p:spPr>
          <a:xfrm>
            <a:off x="11264265" y="174625"/>
            <a:ext cx="503555" cy="454660"/>
          </a:xfrm>
          <a:prstGeom prst="rect">
            <a:avLst/>
          </a:prstGeom>
        </p:spPr>
      </p:pic>
      <p:sp>
        <p:nvSpPr>
          <p:cNvPr id="46" name="内容占位符 2"/>
          <p:cNvSpPr>
            <a:spLocks noGrp="1"/>
          </p:cNvSpPr>
          <p:nvPr/>
        </p:nvSpPr>
        <p:spPr>
          <a:xfrm>
            <a:off x="244475" y="881380"/>
            <a:ext cx="11683822" cy="5629275"/>
          </a:xfrm>
          <a:prstGeom prst="rect">
            <a:avLst/>
          </a:prstGeom>
          <a:noFill/>
          <a:ln w="9525">
            <a:noFill/>
            <a:miter lim="800000"/>
          </a:ln>
        </p:spPr>
        <p:txBody>
          <a:bodyPr vert="horz" wrap="square" lIns="91440" tIns="45720" rIns="91440" bIns="45720" numCol="1" anchor="t" anchorCtr="0" compatLnSpc="1"/>
          <a:lstStyle>
            <a:lvl1pPr marL="228600" indent="-22733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733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733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733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733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52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6700" indent="-266700" algn="just">
              <a:spcBef>
                <a:spcPts val="300"/>
              </a:spcBef>
              <a:buNone/>
              <a:defRPr/>
            </a:pPr>
            <a:r>
              <a:rPr lang="en-US" altLang="zh-CN" b="1" dirty="0">
                <a:solidFill>
                  <a:prstClr val="black"/>
                </a:solidFill>
                <a:latin typeface="Calibri" panose="020F0502020204030204"/>
                <a:ea typeface="宋体" panose="02010600030101010101" pitchFamily="2" charset="-122"/>
              </a:rPr>
              <a:t>10. Find and correct the TWO mistakes in each exercise.</a:t>
            </a:r>
            <a:endParaRPr lang="en-US" altLang="zh-CN" b="1" dirty="0">
              <a:solidFill>
                <a:prstClr val="black"/>
              </a:solidFill>
              <a:latin typeface="Calibri" panose="020F0502020204030204"/>
              <a:ea typeface="宋体" panose="02010600030101010101" pitchFamily="2" charset="-122"/>
            </a:endParaRPr>
          </a:p>
          <a:p>
            <a:pPr marL="266700" lvl="0" indent="-266700" algn="just">
              <a:lnSpc>
                <a:spcPct val="100000"/>
              </a:lnSpc>
              <a:spcBef>
                <a:spcPts val="300"/>
              </a:spcBef>
              <a:buNone/>
              <a:defRPr/>
            </a:pPr>
            <a:r>
              <a:rPr lang="en-US" altLang="zh-CN" dirty="0">
                <a:solidFill>
                  <a:prstClr val="black"/>
                </a:solidFill>
                <a:latin typeface="Calibri" panose="020F0502020204030204"/>
                <a:ea typeface="宋体" panose="02010600030101010101" pitchFamily="2" charset="-122"/>
              </a:rPr>
              <a:t>1. </a:t>
            </a:r>
            <a:r>
              <a:rPr lang="en-US" altLang="zh-CN" spc="-100" dirty="0">
                <a:solidFill>
                  <a:prstClr val="black"/>
                </a:solidFill>
                <a:latin typeface="Calibri" panose="020F0502020204030204"/>
                <a:ea typeface="宋体" panose="02010600030101010101" pitchFamily="2" charset="-122"/>
              </a:rPr>
              <a:t>Something which a witnesses said during the trial has put the case in a new light.</a:t>
            </a:r>
            <a:endParaRPr lang="en-US" altLang="zh-CN" spc="-100" dirty="0">
              <a:solidFill>
                <a:prstClr val="black"/>
              </a:solidFill>
              <a:latin typeface="Calibri" panose="020F0502020204030204"/>
              <a:ea typeface="宋体" panose="02010600030101010101" pitchFamily="2" charset="-122"/>
            </a:endParaRPr>
          </a:p>
          <a:p>
            <a:pPr marL="266700" indent="-266700" algn="just">
              <a:lnSpc>
                <a:spcPct val="100000"/>
              </a:lnSpc>
              <a:spcBef>
                <a:spcPts val="300"/>
              </a:spcBef>
              <a:buNone/>
              <a:defRPr/>
            </a:pPr>
            <a:r>
              <a:rPr lang="en-US" altLang="zh-CN" dirty="0">
                <a:solidFill>
                  <a:prstClr val="black"/>
                </a:solidFill>
                <a:latin typeface="Calibri" panose="020F0502020204030204"/>
                <a:ea typeface="宋体" panose="02010600030101010101" pitchFamily="2" charset="-122"/>
              </a:rPr>
              <a:t> </a:t>
            </a:r>
            <a:r>
              <a:rPr lang="zh-CN" altLang="en-US" dirty="0">
                <a:solidFill>
                  <a:prstClr val="black"/>
                </a:solidFill>
                <a:latin typeface="Calibri" panose="020F0502020204030204"/>
                <a:ea typeface="宋体" panose="02010600030101010101" pitchFamily="2" charset="-122"/>
              </a:rPr>
              <a:t>   </a:t>
            </a:r>
            <a:r>
              <a:rPr lang="en-GB" altLang="zh-CN" dirty="0">
                <a:latin typeface="Calibri" panose="020F0502020204030204" charset="0"/>
                <a:ea typeface="宋体" panose="02010600030101010101" pitchFamily="2" charset="-122"/>
                <a:cs typeface="Calibri" panose="020F0502020204030204" charset="0"/>
              </a:rPr>
              <a:t>Something </a:t>
            </a:r>
            <a:r>
              <a:rPr lang="en-GB" altLang="zh-CN" u="sng" dirty="0">
                <a:solidFill>
                  <a:srgbClr val="C00000"/>
                </a:solidFill>
                <a:latin typeface="Calibri" panose="020F0502020204030204" charset="0"/>
                <a:ea typeface="宋体" panose="02010600030101010101" pitchFamily="2" charset="-122"/>
              </a:rPr>
              <a:t>(that)</a:t>
            </a:r>
            <a:r>
              <a:rPr lang="en-GB" altLang="zh-CN" dirty="0">
                <a:latin typeface="Calibri" panose="020F0502020204030204" charset="0"/>
                <a:ea typeface="宋体" panose="02010600030101010101" pitchFamily="2" charset="-122"/>
                <a:cs typeface="Calibri" panose="020F0502020204030204" charset="0"/>
              </a:rPr>
              <a:t> a </a:t>
            </a:r>
            <a:r>
              <a:rPr lang="en-GB" altLang="zh-CN" u="sng" dirty="0">
                <a:solidFill>
                  <a:srgbClr val="C00000"/>
                </a:solidFill>
                <a:latin typeface="Calibri" panose="020F0502020204030204" charset="0"/>
                <a:ea typeface="宋体" panose="02010600030101010101" pitchFamily="2" charset="-122"/>
              </a:rPr>
              <a:t>witness</a:t>
            </a:r>
            <a:r>
              <a:rPr lang="en-GB" altLang="zh-CN" dirty="0">
                <a:latin typeface="Calibri" panose="020F0502020204030204" charset="0"/>
                <a:ea typeface="宋体" panose="02010600030101010101" pitchFamily="2" charset="-122"/>
                <a:cs typeface="Calibri" panose="020F0502020204030204" charset="0"/>
              </a:rPr>
              <a:t> said during the trial has put the case in a new light</a:t>
            </a:r>
            <a:r>
              <a:rPr lang="en-US" altLang="zh-CN" dirty="0">
                <a:latin typeface="Calibri" panose="020F0502020204030204" charset="0"/>
                <a:ea typeface="宋体" panose="02010600030101010101" pitchFamily="2" charset="-122"/>
                <a:cs typeface="Calibri" panose="020F0502020204030204" charset="0"/>
              </a:rPr>
              <a:t>.</a:t>
            </a:r>
            <a:endParaRPr lang="en-US" altLang="zh-CN" dirty="0">
              <a:solidFill>
                <a:prstClr val="black"/>
              </a:solidFill>
              <a:latin typeface="Calibri" panose="020F0502020204030204"/>
              <a:ea typeface="宋体" panose="02010600030101010101" pitchFamily="2" charset="-122"/>
            </a:endParaRPr>
          </a:p>
          <a:p>
            <a:pPr marL="266700" lvl="0" indent="-266700" algn="just">
              <a:lnSpc>
                <a:spcPct val="100000"/>
              </a:lnSpc>
              <a:spcBef>
                <a:spcPts val="300"/>
              </a:spcBef>
              <a:buNone/>
              <a:defRPr/>
            </a:pPr>
            <a:r>
              <a:rPr lang="en-US" altLang="zh-CN" dirty="0">
                <a:solidFill>
                  <a:prstClr val="black"/>
                </a:solidFill>
                <a:latin typeface="Calibri" panose="020F0502020204030204"/>
                <a:ea typeface="宋体" panose="02010600030101010101" pitchFamily="2" charset="-122"/>
              </a:rPr>
              <a:t>2. He couldn't help to shiver in the thought of the cold, dark sea.</a:t>
            </a:r>
            <a:endParaRPr lang="en-US" altLang="zh-CN" dirty="0">
              <a:solidFill>
                <a:prstClr val="black"/>
              </a:solidFill>
              <a:latin typeface="Calibri" panose="020F0502020204030204"/>
              <a:ea typeface="宋体" panose="02010600030101010101" pitchFamily="2" charset="-122"/>
            </a:endParaRPr>
          </a:p>
          <a:p>
            <a:pPr marL="266700" indent="-266700" algn="just">
              <a:lnSpc>
                <a:spcPct val="100000"/>
              </a:lnSpc>
              <a:spcBef>
                <a:spcPts val="300"/>
              </a:spcBef>
              <a:buNone/>
              <a:defRPr/>
            </a:pPr>
            <a:r>
              <a:rPr lang="zh-CN" altLang="en-US" dirty="0">
                <a:solidFill>
                  <a:prstClr val="black"/>
                </a:solidFill>
                <a:latin typeface="Calibri" panose="020F0502020204030204"/>
                <a:ea typeface="宋体" panose="02010600030101010101" pitchFamily="2" charset="-122"/>
              </a:rPr>
              <a:t>    </a:t>
            </a:r>
            <a:r>
              <a:rPr lang="en-GB" altLang="zh-CN" dirty="0">
                <a:latin typeface="Calibri" panose="020F0502020204030204" charset="0"/>
                <a:ea typeface="宋体" panose="02010600030101010101" pitchFamily="2" charset="-122"/>
                <a:cs typeface="Calibri" panose="020F0502020204030204" charset="0"/>
              </a:rPr>
              <a:t>He couldn’t help </a:t>
            </a:r>
            <a:r>
              <a:rPr lang="en-GB" altLang="zh-CN" u="sng" dirty="0">
                <a:solidFill>
                  <a:srgbClr val="C00000"/>
                </a:solidFill>
                <a:latin typeface="Calibri" panose="020F0502020204030204" charset="0"/>
                <a:ea typeface="宋体" panose="02010600030101010101" pitchFamily="2" charset="-122"/>
              </a:rPr>
              <a:t>shivering at</a:t>
            </a:r>
            <a:r>
              <a:rPr lang="en-GB" altLang="zh-CN" dirty="0">
                <a:latin typeface="Calibri" panose="020F0502020204030204" charset="0"/>
                <a:ea typeface="宋体" panose="02010600030101010101" pitchFamily="2" charset="-122"/>
                <a:cs typeface="Calibri" panose="020F0502020204030204" charset="0"/>
              </a:rPr>
              <a:t> the thought of the cold, dark sea. (He couldn’t help </a:t>
            </a:r>
            <a:r>
              <a:rPr lang="en-GB" altLang="zh-CN" u="sng" dirty="0">
                <a:solidFill>
                  <a:srgbClr val="C00000"/>
                </a:solidFill>
                <a:latin typeface="Calibri" panose="020F0502020204030204" charset="0"/>
                <a:ea typeface="宋体" panose="02010600030101010101" pitchFamily="2" charset="-122"/>
              </a:rPr>
              <a:t>but shiver at</a:t>
            </a:r>
            <a:r>
              <a:rPr lang="en-GB" altLang="zh-CN" dirty="0">
                <a:latin typeface="Calibri" panose="020F0502020204030204" charset="0"/>
                <a:ea typeface="宋体" panose="02010600030101010101" pitchFamily="2" charset="-122"/>
                <a:cs typeface="Calibri" panose="020F0502020204030204" charset="0"/>
              </a:rPr>
              <a:t> the thought of the cold, dark sea.)</a:t>
            </a:r>
            <a:endParaRPr lang="en-US" altLang="zh-CN" dirty="0">
              <a:solidFill>
                <a:prstClr val="black"/>
              </a:solidFill>
              <a:latin typeface="Calibri" panose="020F0502020204030204"/>
              <a:ea typeface="宋体" panose="02010600030101010101" pitchFamily="2" charset="-122"/>
            </a:endParaRPr>
          </a:p>
          <a:p>
            <a:pPr marL="266700" lvl="0" indent="-266700" algn="just">
              <a:lnSpc>
                <a:spcPct val="100000"/>
              </a:lnSpc>
              <a:spcBef>
                <a:spcPts val="300"/>
              </a:spcBef>
              <a:buAutoNum type="arabicPeriod" startAt="3"/>
              <a:defRPr/>
            </a:pPr>
            <a:r>
              <a:rPr lang="en-US" altLang="zh-CN" dirty="0">
                <a:solidFill>
                  <a:prstClr val="black"/>
                </a:solidFill>
                <a:latin typeface="Calibri" panose="020F0502020204030204"/>
                <a:ea typeface="宋体" panose="02010600030101010101" pitchFamily="2" charset="-122"/>
              </a:rPr>
              <a:t>A house without a book is as the room without a window.</a:t>
            </a:r>
            <a:endParaRPr lang="en-US" altLang="zh-CN" dirty="0">
              <a:solidFill>
                <a:prstClr val="black"/>
              </a:solidFill>
              <a:latin typeface="Calibri" panose="020F0502020204030204"/>
              <a:ea typeface="宋体" panose="02010600030101010101" pitchFamily="2" charset="-122"/>
            </a:endParaRPr>
          </a:p>
          <a:p>
            <a:pPr marL="266700" indent="-266700" algn="just">
              <a:lnSpc>
                <a:spcPct val="100000"/>
              </a:lnSpc>
              <a:spcBef>
                <a:spcPts val="300"/>
              </a:spcBef>
              <a:buNone/>
              <a:defRPr/>
            </a:pPr>
            <a:r>
              <a:rPr lang="zh-CN" altLang="en-US" dirty="0">
                <a:solidFill>
                  <a:prstClr val="black"/>
                </a:solidFill>
                <a:latin typeface="Calibri" panose="020F0502020204030204"/>
                <a:ea typeface="宋体" panose="02010600030101010101" pitchFamily="2" charset="-122"/>
              </a:rPr>
              <a:t>    </a:t>
            </a:r>
            <a:r>
              <a:rPr lang="en-GB" altLang="zh-CN" dirty="0">
                <a:latin typeface="Calibri" panose="020F0502020204030204" charset="0"/>
                <a:ea typeface="宋体" panose="02010600030101010101" pitchFamily="2" charset="-122"/>
                <a:cs typeface="Calibri" panose="020F0502020204030204" charset="0"/>
              </a:rPr>
              <a:t>A house without a book is </a:t>
            </a:r>
            <a:r>
              <a:rPr lang="en-GB" altLang="zh-CN" u="sng" dirty="0">
                <a:solidFill>
                  <a:srgbClr val="C00000"/>
                </a:solidFill>
                <a:latin typeface="Calibri" panose="020F0502020204030204" charset="0"/>
                <a:ea typeface="宋体" panose="02010600030101010101" pitchFamily="2" charset="-122"/>
              </a:rPr>
              <a:t>like a</a:t>
            </a:r>
            <a:r>
              <a:rPr lang="en-GB" altLang="zh-CN" dirty="0">
                <a:latin typeface="Calibri" panose="020F0502020204030204" charset="0"/>
                <a:ea typeface="宋体" panose="02010600030101010101" pitchFamily="2" charset="-122"/>
                <a:cs typeface="Calibri" panose="020F0502020204030204" charset="0"/>
              </a:rPr>
              <a:t> room without a window. (A house without a book is </a:t>
            </a:r>
            <a:r>
              <a:rPr lang="en-GB" altLang="zh-CN" u="sng" dirty="0">
                <a:solidFill>
                  <a:srgbClr val="C00000"/>
                </a:solidFill>
                <a:latin typeface="Calibri" panose="020F0502020204030204" charset="0"/>
                <a:ea typeface="宋体" panose="02010600030101010101" pitchFamily="2" charset="-122"/>
              </a:rPr>
              <a:t>the same as/similar to a</a:t>
            </a:r>
            <a:r>
              <a:rPr lang="en-GB" altLang="zh-CN" dirty="0">
                <a:latin typeface="Calibri" panose="020F0502020204030204" charset="0"/>
                <a:ea typeface="宋体" panose="02010600030101010101" pitchFamily="2" charset="-122"/>
                <a:cs typeface="Calibri" panose="020F0502020204030204" charset="0"/>
              </a:rPr>
              <a:t> room without a window</a:t>
            </a:r>
            <a:r>
              <a:rPr lang="en-GB" altLang="zh-CN" dirty="0" smtClean="0">
                <a:latin typeface="Calibri" panose="020F0502020204030204" charset="0"/>
                <a:ea typeface="宋体" panose="02010600030101010101" pitchFamily="2" charset="-122"/>
                <a:cs typeface="Calibri" panose="020F0502020204030204" charset="0"/>
              </a:rPr>
              <a:t>.)</a:t>
            </a:r>
            <a:endParaRPr lang="en-US" altLang="zh-CN" dirty="0">
              <a:solidFill>
                <a:prstClr val="black"/>
              </a:solidFill>
              <a:latin typeface="Calibri" panose="020F0502020204030204"/>
              <a:ea typeface="宋体" panose="02010600030101010101" pitchFamily="2" charset="-122"/>
            </a:endParaRPr>
          </a:p>
          <a:p>
            <a:pPr marL="266700" lvl="0" indent="-266700" algn="just">
              <a:lnSpc>
                <a:spcPct val="100000"/>
              </a:lnSpc>
              <a:spcBef>
                <a:spcPts val="500"/>
              </a:spcBef>
              <a:buNone/>
              <a:defRPr/>
            </a:pPr>
            <a:endParaRPr lang="en-US" altLang="zh-CN" dirty="0">
              <a:solidFill>
                <a:prstClr val="black"/>
              </a:solidFill>
              <a:latin typeface="Calibri" panose="020F0502020204030204"/>
              <a:ea typeface="宋体" panose="02010600030101010101" pitchFamily="2" charset="-122"/>
            </a:endParaRPr>
          </a:p>
        </p:txBody>
      </p:sp>
      <p:pic>
        <p:nvPicPr>
          <p:cNvPr id="14" name="图片 13" descr="1"/>
          <p:cNvPicPr>
            <a:picLocks noChangeAspect="1"/>
          </p:cNvPicPr>
          <p:nvPr/>
        </p:nvPicPr>
        <p:blipFill>
          <a:blip r:embed="rId4"/>
          <a:stretch>
            <a:fillRect/>
          </a:stretch>
        </p:blipFill>
        <p:spPr>
          <a:xfrm>
            <a:off x="10850378" y="6007442"/>
            <a:ext cx="1103630" cy="554990"/>
          </a:xfrm>
          <a:prstGeom prst="rect">
            <a:avLst/>
          </a:prstGeom>
        </p:spPr>
      </p:pic>
      <p:pic>
        <p:nvPicPr>
          <p:cNvPr id="11" name="图片 10">
            <a:hlinkClick r:id="rId2" action="ppaction://hlinksldjump"/>
          </p:cNvPr>
          <p:cNvPicPr>
            <a:picLocks noChangeAspect="1"/>
          </p:cNvPicPr>
          <p:nvPr/>
        </p:nvPicPr>
        <p:blipFill>
          <a:blip r:embed="rId5">
            <a:extLst>
              <a:ext uri="{28A0092B-C50C-407E-A947-70E740481C1C}">
                <a14:useLocalDpi xmlns:a14="http://schemas.microsoft.com/office/drawing/2010/main" val="0"/>
              </a:ext>
            </a:extLst>
          </a:blip>
          <a:srcRect t="18378" b="31548"/>
          <a:stretch>
            <a:fillRect/>
          </a:stretch>
        </p:blipFill>
        <p:spPr>
          <a:xfrm>
            <a:off x="10627995" y="160020"/>
            <a:ext cx="524510" cy="4273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6">
                                            <p:txEl>
                                              <p:pRg st="2" end="2"/>
                                            </p:txEl>
                                          </p:spTgt>
                                        </p:tgtEl>
                                        <p:attrNameLst>
                                          <p:attrName>style.visibility</p:attrName>
                                        </p:attrNameLst>
                                      </p:cBhvr>
                                      <p:to>
                                        <p:strVal val="visible"/>
                                      </p:to>
                                    </p:set>
                                    <p:animEffect transition="in" filter="dissolve">
                                      <p:cBhvr>
                                        <p:cTn id="7" dur="500"/>
                                        <p:tgtEl>
                                          <p:spTgt spid="4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6">
                                            <p:txEl>
                                              <p:pRg st="4" end="4"/>
                                            </p:txEl>
                                          </p:spTgt>
                                        </p:tgtEl>
                                        <p:attrNameLst>
                                          <p:attrName>style.visibility</p:attrName>
                                        </p:attrNameLst>
                                      </p:cBhvr>
                                      <p:to>
                                        <p:strVal val="visible"/>
                                      </p:to>
                                    </p:set>
                                    <p:animEffect transition="in" filter="dissolve">
                                      <p:cBhvr>
                                        <p:cTn id="12" dur="500"/>
                                        <p:tgtEl>
                                          <p:spTgt spid="46">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6">
                                            <p:txEl>
                                              <p:pRg st="6" end="6"/>
                                            </p:txEl>
                                          </p:spTgt>
                                        </p:tgtEl>
                                        <p:attrNameLst>
                                          <p:attrName>style.visibility</p:attrName>
                                        </p:attrNameLst>
                                      </p:cBhvr>
                                      <p:to>
                                        <p:strVal val="visible"/>
                                      </p:to>
                                    </p:set>
                                    <p:animEffect transition="in" filter="dissolve">
                                      <p:cBhvr>
                                        <p:cTn id="17" dur="500"/>
                                        <p:tgtEl>
                                          <p:spTgt spid="46">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100" name="文本框 4"/>
          <p:cNvSpPr txBox="1">
            <a:spLocks noChangeArrowheads="1"/>
          </p:cNvSpPr>
          <p:nvPr/>
        </p:nvSpPr>
        <p:spPr bwMode="auto">
          <a:xfrm>
            <a:off x="184150" y="160338"/>
            <a:ext cx="7029450" cy="461665"/>
          </a:xfrm>
          <a:prstGeom prst="rect">
            <a:avLst/>
          </a:prstGeom>
          <a:noFill/>
          <a:ln w="9525">
            <a:noFill/>
            <a:miter lim="800000"/>
          </a:ln>
          <a:effectLst>
            <a:outerShdw blurRad="50800" dist="38100" dir="5400000" algn="t" rotWithShape="0">
              <a:prstClr val="black">
                <a:alpha val="40000"/>
              </a:prstClr>
            </a:outerShdw>
          </a:effectLst>
        </p:spPr>
        <p:txBody>
          <a:bodyPr wrap="square">
            <a:spAutoFit/>
          </a:bodyPr>
          <a:lstStyle/>
          <a:p>
            <a:r>
              <a:rPr lang="en-US" altLang="zh-CN" sz="2400" dirty="0">
                <a:solidFill>
                  <a:schemeClr val="bg1"/>
                </a:solidFill>
                <a:latin typeface="Arial Black" panose="020B0A04020102020204" pitchFamily="34" charset="0"/>
              </a:rPr>
              <a:t>Exercises · Language Exercises</a:t>
            </a:r>
            <a:endParaRPr lang="en-US" altLang="zh-CN" sz="2400" dirty="0">
              <a:solidFill>
                <a:schemeClr val="bg1"/>
              </a:solidFill>
              <a:latin typeface="Arial Black" panose="020B0A04020102020204" pitchFamily="34" charset="0"/>
            </a:endParaRPr>
          </a:p>
        </p:txBody>
      </p:sp>
      <p:pic>
        <p:nvPicPr>
          <p:cNvPr id="44" name="图片 43">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rcRect l="10347" t="37811" r="43034" b="24326"/>
          <a:stretch>
            <a:fillRect/>
          </a:stretch>
        </p:blipFill>
        <p:spPr>
          <a:xfrm>
            <a:off x="11264265" y="174625"/>
            <a:ext cx="503555" cy="454660"/>
          </a:xfrm>
          <a:prstGeom prst="rect">
            <a:avLst/>
          </a:prstGeom>
        </p:spPr>
      </p:pic>
      <p:sp>
        <p:nvSpPr>
          <p:cNvPr id="46" name="内容占位符 2"/>
          <p:cNvSpPr>
            <a:spLocks noGrp="1"/>
          </p:cNvSpPr>
          <p:nvPr/>
        </p:nvSpPr>
        <p:spPr>
          <a:xfrm>
            <a:off x="244475" y="881380"/>
            <a:ext cx="11683822" cy="5629275"/>
          </a:xfrm>
          <a:prstGeom prst="rect">
            <a:avLst/>
          </a:prstGeom>
          <a:noFill/>
          <a:ln w="9525">
            <a:noFill/>
            <a:miter lim="800000"/>
          </a:ln>
        </p:spPr>
        <p:txBody>
          <a:bodyPr vert="horz" wrap="square" lIns="91440" tIns="45720" rIns="91440" bIns="45720" numCol="1" anchor="t" anchorCtr="0" compatLnSpc="1"/>
          <a:lstStyle>
            <a:lvl1pPr marL="228600" indent="-22733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733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733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733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733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52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6700" indent="-266700" algn="just">
              <a:spcBef>
                <a:spcPts val="300"/>
              </a:spcBef>
              <a:buNone/>
              <a:defRPr/>
            </a:pPr>
            <a:r>
              <a:rPr lang="en-US" altLang="zh-CN" b="1" dirty="0">
                <a:solidFill>
                  <a:prstClr val="black"/>
                </a:solidFill>
                <a:latin typeface="Calibri" panose="020F0502020204030204"/>
                <a:ea typeface="宋体" panose="02010600030101010101" pitchFamily="2" charset="-122"/>
              </a:rPr>
              <a:t>10. Find and correct the TWO mistakes in each exercise.</a:t>
            </a:r>
            <a:endParaRPr lang="en-US" altLang="zh-CN" b="1" dirty="0">
              <a:solidFill>
                <a:prstClr val="black"/>
              </a:solidFill>
              <a:latin typeface="Calibri" panose="020F0502020204030204"/>
              <a:ea typeface="宋体" panose="02010600030101010101" pitchFamily="2" charset="-122"/>
            </a:endParaRPr>
          </a:p>
          <a:p>
            <a:pPr marL="266700" indent="-266700" algn="just">
              <a:spcBef>
                <a:spcPts val="300"/>
              </a:spcBef>
              <a:buNone/>
              <a:defRPr/>
            </a:pPr>
            <a:r>
              <a:rPr lang="en-US" altLang="zh-CN" dirty="0">
                <a:solidFill>
                  <a:prstClr val="black"/>
                </a:solidFill>
                <a:latin typeface="Calibri" panose="020F0502020204030204"/>
                <a:ea typeface="宋体" panose="02010600030101010101" pitchFamily="2" charset="-122"/>
              </a:rPr>
              <a:t>4. He was very glad to see his old friend that tears came into his eye.</a:t>
            </a:r>
            <a:endParaRPr lang="en-US" altLang="zh-CN" dirty="0">
              <a:solidFill>
                <a:prstClr val="black"/>
              </a:solidFill>
              <a:latin typeface="Calibri" panose="020F0502020204030204"/>
              <a:ea typeface="宋体" panose="02010600030101010101" pitchFamily="2" charset="-122"/>
            </a:endParaRPr>
          </a:p>
          <a:p>
            <a:pPr marL="266700" indent="-266700" algn="just">
              <a:spcBef>
                <a:spcPts val="300"/>
              </a:spcBef>
              <a:buNone/>
              <a:defRPr/>
            </a:pPr>
            <a:r>
              <a:rPr lang="zh-CN" altLang="en-US" dirty="0">
                <a:solidFill>
                  <a:prstClr val="black"/>
                </a:solidFill>
                <a:latin typeface="Calibri" panose="020F0502020204030204"/>
                <a:ea typeface="宋体" panose="02010600030101010101" pitchFamily="2" charset="-122"/>
              </a:rPr>
              <a:t>     </a:t>
            </a:r>
            <a:r>
              <a:rPr lang="en-GB" altLang="zh-CN" dirty="0">
                <a:latin typeface="Calibri" panose="020F0502020204030204" charset="0"/>
                <a:ea typeface="宋体" panose="02010600030101010101" pitchFamily="2" charset="-122"/>
                <a:cs typeface="Calibri" panose="020F0502020204030204" charset="0"/>
              </a:rPr>
              <a:t>He was </a:t>
            </a:r>
            <a:r>
              <a:rPr lang="en-GB" altLang="zh-CN" u="sng" dirty="0">
                <a:solidFill>
                  <a:srgbClr val="C00000"/>
                </a:solidFill>
                <a:latin typeface="Calibri" panose="020F0502020204030204" charset="0"/>
                <a:ea typeface="宋体" panose="02010600030101010101" pitchFamily="2" charset="-122"/>
              </a:rPr>
              <a:t>so</a:t>
            </a:r>
            <a:r>
              <a:rPr lang="en-GB" altLang="zh-CN" dirty="0">
                <a:latin typeface="Calibri" panose="020F0502020204030204" charset="0"/>
                <a:ea typeface="宋体" panose="02010600030101010101" pitchFamily="2" charset="-122"/>
                <a:cs typeface="Calibri" panose="020F0502020204030204" charset="0"/>
              </a:rPr>
              <a:t> glad to see his old friend that tears came into his </a:t>
            </a:r>
            <a:r>
              <a:rPr lang="en-GB" altLang="zh-CN" u="sng" dirty="0">
                <a:solidFill>
                  <a:srgbClr val="C00000"/>
                </a:solidFill>
                <a:latin typeface="Calibri" panose="020F0502020204030204" charset="0"/>
                <a:ea typeface="宋体" panose="02010600030101010101" pitchFamily="2" charset="-122"/>
              </a:rPr>
              <a:t>eyes</a:t>
            </a:r>
            <a:r>
              <a:rPr lang="en-GB" altLang="zh-CN" b="1" dirty="0">
                <a:latin typeface="Calibri" panose="020F0502020204030204" charset="0"/>
                <a:ea typeface="宋体" panose="02010600030101010101" pitchFamily="2" charset="-122"/>
              </a:rPr>
              <a:t>.</a:t>
            </a:r>
            <a:endParaRPr lang="en-US" altLang="zh-CN" dirty="0">
              <a:latin typeface="Calibri" panose="020F0502020204030204"/>
              <a:ea typeface="宋体" panose="02010600030101010101" pitchFamily="2" charset="-122"/>
            </a:endParaRPr>
          </a:p>
          <a:p>
            <a:pPr marL="266700" indent="-266700" algn="just">
              <a:spcBef>
                <a:spcPts val="300"/>
              </a:spcBef>
              <a:buNone/>
              <a:defRPr/>
            </a:pPr>
            <a:r>
              <a:rPr lang="en-US" altLang="zh-CN" dirty="0">
                <a:solidFill>
                  <a:prstClr val="black"/>
                </a:solidFill>
                <a:latin typeface="Calibri" panose="020F0502020204030204"/>
                <a:ea typeface="宋体" panose="02010600030101010101" pitchFamily="2" charset="-122"/>
              </a:rPr>
              <a:t>5. This highly respected professor is fond to encourage her students to be disagreeable.</a:t>
            </a:r>
            <a:endParaRPr lang="en-US" altLang="zh-CN" dirty="0">
              <a:solidFill>
                <a:prstClr val="black"/>
              </a:solidFill>
              <a:latin typeface="Calibri" panose="020F0502020204030204"/>
              <a:ea typeface="宋体" panose="02010600030101010101" pitchFamily="2" charset="-122"/>
            </a:endParaRPr>
          </a:p>
          <a:p>
            <a:pPr marL="266700" indent="-266700" algn="just">
              <a:spcBef>
                <a:spcPts val="300"/>
              </a:spcBef>
              <a:buNone/>
              <a:defRPr/>
            </a:pPr>
            <a:r>
              <a:rPr lang="zh-CN" altLang="en-US" dirty="0">
                <a:latin typeface="Calibri" panose="020F0502020204030204" charset="0"/>
                <a:ea typeface="宋体" panose="02010600030101010101" pitchFamily="2" charset="-122"/>
                <a:cs typeface="Calibri" panose="020F0502020204030204" charset="0"/>
              </a:rPr>
              <a:t>   </a:t>
            </a:r>
            <a:r>
              <a:rPr lang="en-GB" altLang="zh-CN" dirty="0">
                <a:latin typeface="Calibri" panose="020F0502020204030204" charset="0"/>
                <a:ea typeface="宋体" panose="02010600030101010101" pitchFamily="2" charset="-122"/>
                <a:cs typeface="Calibri" panose="020F0502020204030204" charset="0"/>
              </a:rPr>
              <a:t>This highly respected professor is fond </a:t>
            </a:r>
            <a:r>
              <a:rPr lang="en-GB" altLang="zh-CN" u="sng" dirty="0">
                <a:solidFill>
                  <a:srgbClr val="C00000"/>
                </a:solidFill>
                <a:latin typeface="Calibri" panose="020F0502020204030204" charset="0"/>
                <a:ea typeface="宋体" panose="02010600030101010101" pitchFamily="2" charset="-122"/>
              </a:rPr>
              <a:t>of encouraging</a:t>
            </a:r>
            <a:r>
              <a:rPr lang="en-GB" altLang="zh-CN" dirty="0">
                <a:latin typeface="Calibri" panose="020F0502020204030204" charset="0"/>
                <a:ea typeface="宋体" panose="02010600030101010101" pitchFamily="2" charset="-122"/>
                <a:cs typeface="Calibri" panose="020F0502020204030204" charset="0"/>
              </a:rPr>
              <a:t> her students to disagree.</a:t>
            </a:r>
            <a:endParaRPr lang="en-US" altLang="zh-CN" dirty="0">
              <a:solidFill>
                <a:prstClr val="black"/>
              </a:solidFill>
              <a:latin typeface="Calibri" panose="020F0502020204030204"/>
              <a:ea typeface="宋体" panose="02010600030101010101" pitchFamily="2" charset="-122"/>
            </a:endParaRPr>
          </a:p>
          <a:p>
            <a:pPr marL="266700" lvl="0" indent="-266700" algn="just">
              <a:spcBef>
                <a:spcPts val="300"/>
              </a:spcBef>
              <a:buNone/>
              <a:defRPr/>
            </a:pPr>
            <a:r>
              <a:rPr lang="en-US" altLang="zh-CN" dirty="0">
                <a:solidFill>
                  <a:prstClr val="black"/>
                </a:solidFill>
                <a:latin typeface="Calibri" panose="020F0502020204030204"/>
                <a:ea typeface="宋体" panose="02010600030101010101" pitchFamily="2" charset="-122"/>
              </a:rPr>
              <a:t>6. The helicopters are used more and more often to rescue missions both on land and sea.</a:t>
            </a:r>
            <a:endParaRPr lang="en-US" altLang="zh-CN" dirty="0">
              <a:solidFill>
                <a:prstClr val="black"/>
              </a:solidFill>
              <a:latin typeface="Calibri" panose="020F0502020204030204"/>
              <a:ea typeface="宋体" panose="02010600030101010101" pitchFamily="2" charset="-122"/>
            </a:endParaRPr>
          </a:p>
          <a:p>
            <a:pPr marL="266700" indent="-266700" algn="just">
              <a:spcBef>
                <a:spcPts val="300"/>
              </a:spcBef>
              <a:buNone/>
              <a:defRPr/>
            </a:pPr>
            <a:r>
              <a:rPr lang="zh-CN" altLang="en-US" dirty="0">
                <a:solidFill>
                  <a:prstClr val="black"/>
                </a:solidFill>
                <a:latin typeface="Calibri" panose="020F0502020204030204"/>
                <a:ea typeface="宋体" panose="02010600030101010101" pitchFamily="2" charset="-122"/>
              </a:rPr>
              <a:t>   </a:t>
            </a:r>
            <a:r>
              <a:rPr lang="en-GB" altLang="zh-CN" u="sng" strike="sngStrike" dirty="0">
                <a:solidFill>
                  <a:srgbClr val="C00000"/>
                </a:solidFill>
                <a:latin typeface="Calibri" panose="020F0502020204030204" charset="0"/>
                <a:ea typeface="宋体" panose="02010600030101010101" pitchFamily="2" charset="-122"/>
              </a:rPr>
              <a:t>The</a:t>
            </a:r>
            <a:r>
              <a:rPr lang="en-GB" altLang="zh-CN" u="sng" dirty="0">
                <a:solidFill>
                  <a:srgbClr val="C00000"/>
                </a:solidFill>
                <a:latin typeface="Calibri" panose="020F0502020204030204" charset="0"/>
                <a:ea typeface="宋体" panose="02010600030101010101" pitchFamily="2" charset="-122"/>
              </a:rPr>
              <a:t> Helicopters</a:t>
            </a:r>
            <a:r>
              <a:rPr lang="en-GB" altLang="zh-CN" dirty="0">
                <a:latin typeface="Calibri" panose="020F0502020204030204" charset="0"/>
                <a:ea typeface="宋体" panose="02010600030101010101" pitchFamily="2" charset="-122"/>
                <a:cs typeface="Calibri" panose="020F0502020204030204" charset="0"/>
              </a:rPr>
              <a:t> are used more and more often</a:t>
            </a:r>
            <a:r>
              <a:rPr lang="en-GB" altLang="zh-CN" b="1" dirty="0">
                <a:latin typeface="Calibri" panose="020F0502020204030204" charset="0"/>
                <a:ea typeface="宋体" panose="02010600030101010101" pitchFamily="2" charset="-122"/>
                <a:cs typeface="Calibri" panose="020F0502020204030204" charset="0"/>
              </a:rPr>
              <a:t> </a:t>
            </a:r>
            <a:r>
              <a:rPr lang="en-GB" altLang="zh-CN" u="sng" dirty="0">
                <a:solidFill>
                  <a:srgbClr val="C00000"/>
                </a:solidFill>
                <a:latin typeface="Calibri" panose="020F0502020204030204" charset="0"/>
                <a:ea typeface="宋体" panose="02010600030101010101" pitchFamily="2" charset="-122"/>
              </a:rPr>
              <a:t>in</a:t>
            </a:r>
            <a:r>
              <a:rPr lang="en-GB" altLang="zh-CN" b="1" dirty="0">
                <a:solidFill>
                  <a:srgbClr val="C00000"/>
                </a:solidFill>
                <a:latin typeface="Calibri" panose="020F0502020204030204" charset="0"/>
                <a:ea typeface="宋体" panose="02010600030101010101" pitchFamily="2" charset="-122"/>
              </a:rPr>
              <a:t> </a:t>
            </a:r>
            <a:r>
              <a:rPr lang="en-GB" altLang="zh-CN" dirty="0">
                <a:latin typeface="Calibri" panose="020F0502020204030204" charset="0"/>
                <a:ea typeface="宋体" panose="02010600030101010101" pitchFamily="2" charset="-122"/>
                <a:cs typeface="Calibri" panose="020F0502020204030204" charset="0"/>
              </a:rPr>
              <a:t>rescue missions both on land and sea.</a:t>
            </a:r>
            <a:endParaRPr lang="zh-CN" altLang="en-US" b="1" dirty="0">
              <a:latin typeface="Calibri" panose="020F0502020204030204" charset="0"/>
              <a:ea typeface="宋体" panose="02010600030101010101" pitchFamily="2" charset="-122"/>
              <a:cs typeface="Calibri" panose="020F0502020204030204" charset="0"/>
            </a:endParaRPr>
          </a:p>
          <a:p>
            <a:pPr marL="266700" lvl="0" indent="-266700" algn="just">
              <a:spcBef>
                <a:spcPts val="500"/>
              </a:spcBef>
              <a:buNone/>
              <a:defRPr/>
            </a:pPr>
            <a:endParaRPr lang="en-US" altLang="zh-CN" dirty="0">
              <a:solidFill>
                <a:prstClr val="black"/>
              </a:solidFill>
              <a:latin typeface="Calibri" panose="020F0502020204030204"/>
              <a:ea typeface="宋体" panose="02010600030101010101" pitchFamily="2" charset="-122"/>
            </a:endParaRPr>
          </a:p>
          <a:p>
            <a:pPr marL="536575" lvl="0" indent="-269875" algn="just">
              <a:spcBef>
                <a:spcPts val="500"/>
              </a:spcBef>
              <a:buNone/>
              <a:defRPr/>
            </a:pPr>
            <a:endParaRPr lang="en-US" altLang="zh-CN" dirty="0">
              <a:solidFill>
                <a:prstClr val="black"/>
              </a:solidFill>
              <a:latin typeface="Calibri" panose="020F0502020204030204"/>
              <a:ea typeface="宋体" panose="02010600030101010101" pitchFamily="2" charset="-122"/>
            </a:endParaRPr>
          </a:p>
        </p:txBody>
      </p:sp>
      <p:pic>
        <p:nvPicPr>
          <p:cNvPr id="12" name="图片 11" descr="1"/>
          <p:cNvPicPr>
            <a:picLocks noChangeAspect="1"/>
          </p:cNvPicPr>
          <p:nvPr/>
        </p:nvPicPr>
        <p:blipFill>
          <a:blip r:embed="rId4"/>
          <a:stretch>
            <a:fillRect/>
          </a:stretch>
        </p:blipFill>
        <p:spPr>
          <a:xfrm>
            <a:off x="10850378" y="6007442"/>
            <a:ext cx="1103630" cy="554990"/>
          </a:xfrm>
          <a:prstGeom prst="rect">
            <a:avLst/>
          </a:prstGeom>
        </p:spPr>
      </p:pic>
      <p:pic>
        <p:nvPicPr>
          <p:cNvPr id="13" name="图片 12">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rcRect t="18378" b="31548"/>
          <a:stretch>
            <a:fillRect/>
          </a:stretch>
        </p:blipFill>
        <p:spPr>
          <a:xfrm>
            <a:off x="10627995" y="160020"/>
            <a:ext cx="524510" cy="4273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6">
                                            <p:txEl>
                                              <p:pRg st="2" end="2"/>
                                            </p:txEl>
                                          </p:spTgt>
                                        </p:tgtEl>
                                        <p:attrNameLst>
                                          <p:attrName>style.visibility</p:attrName>
                                        </p:attrNameLst>
                                      </p:cBhvr>
                                      <p:to>
                                        <p:strVal val="visible"/>
                                      </p:to>
                                    </p:set>
                                    <p:animEffect transition="in" filter="dissolve">
                                      <p:cBhvr>
                                        <p:cTn id="7" dur="500"/>
                                        <p:tgtEl>
                                          <p:spTgt spid="4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6">
                                            <p:txEl>
                                              <p:pRg st="4" end="4"/>
                                            </p:txEl>
                                          </p:spTgt>
                                        </p:tgtEl>
                                        <p:attrNameLst>
                                          <p:attrName>style.visibility</p:attrName>
                                        </p:attrNameLst>
                                      </p:cBhvr>
                                      <p:to>
                                        <p:strVal val="visible"/>
                                      </p:to>
                                    </p:set>
                                    <p:animEffect transition="in" filter="dissolve">
                                      <p:cBhvr>
                                        <p:cTn id="12" dur="500"/>
                                        <p:tgtEl>
                                          <p:spTgt spid="46">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6">
                                            <p:txEl>
                                              <p:pRg st="6" end="6"/>
                                            </p:txEl>
                                          </p:spTgt>
                                        </p:tgtEl>
                                        <p:attrNameLst>
                                          <p:attrName>style.visibility</p:attrName>
                                        </p:attrNameLst>
                                      </p:cBhvr>
                                      <p:to>
                                        <p:strVal val="visible"/>
                                      </p:to>
                                    </p:set>
                                    <p:animEffect transition="in" filter="dissolve">
                                      <p:cBhvr>
                                        <p:cTn id="17" dur="500"/>
                                        <p:tgtEl>
                                          <p:spTgt spid="46">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100" name="文本框 4"/>
          <p:cNvSpPr txBox="1">
            <a:spLocks noChangeArrowheads="1"/>
          </p:cNvSpPr>
          <p:nvPr/>
        </p:nvSpPr>
        <p:spPr bwMode="auto">
          <a:xfrm>
            <a:off x="184150" y="160338"/>
            <a:ext cx="7029450" cy="461665"/>
          </a:xfrm>
          <a:prstGeom prst="rect">
            <a:avLst/>
          </a:prstGeom>
          <a:noFill/>
          <a:ln w="9525">
            <a:noFill/>
            <a:miter lim="800000"/>
          </a:ln>
          <a:effectLst>
            <a:outerShdw blurRad="50800" dist="38100" dir="5400000" algn="t" rotWithShape="0">
              <a:prstClr val="black">
                <a:alpha val="40000"/>
              </a:prstClr>
            </a:outerShdw>
          </a:effectLst>
        </p:spPr>
        <p:txBody>
          <a:bodyPr wrap="square">
            <a:spAutoFit/>
          </a:bodyPr>
          <a:lstStyle/>
          <a:p>
            <a:r>
              <a:rPr lang="en-US" altLang="zh-CN" sz="2400" dirty="0">
                <a:solidFill>
                  <a:schemeClr val="bg1"/>
                </a:solidFill>
                <a:latin typeface="Arial Black" panose="020B0A04020102020204" pitchFamily="34" charset="0"/>
              </a:rPr>
              <a:t>Exercises · Language Exercises</a:t>
            </a:r>
            <a:endParaRPr lang="en-US" altLang="zh-CN" sz="2400" dirty="0">
              <a:solidFill>
                <a:schemeClr val="bg1"/>
              </a:solidFill>
              <a:latin typeface="Arial Black" panose="020B0A04020102020204" pitchFamily="34" charset="0"/>
            </a:endParaRPr>
          </a:p>
        </p:txBody>
      </p:sp>
      <p:pic>
        <p:nvPicPr>
          <p:cNvPr id="44" name="图片 43">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rcRect l="10347" t="37811" r="43034" b="24326"/>
          <a:stretch>
            <a:fillRect/>
          </a:stretch>
        </p:blipFill>
        <p:spPr>
          <a:xfrm>
            <a:off x="11264265" y="174625"/>
            <a:ext cx="503555" cy="454660"/>
          </a:xfrm>
          <a:prstGeom prst="rect">
            <a:avLst/>
          </a:prstGeom>
        </p:spPr>
      </p:pic>
      <p:sp>
        <p:nvSpPr>
          <p:cNvPr id="46" name="内容占位符 2"/>
          <p:cNvSpPr>
            <a:spLocks noGrp="1"/>
          </p:cNvSpPr>
          <p:nvPr/>
        </p:nvSpPr>
        <p:spPr>
          <a:xfrm>
            <a:off x="244475" y="881380"/>
            <a:ext cx="11683822" cy="5629275"/>
          </a:xfrm>
          <a:prstGeom prst="rect">
            <a:avLst/>
          </a:prstGeom>
          <a:noFill/>
          <a:ln w="9525">
            <a:noFill/>
            <a:miter lim="800000"/>
          </a:ln>
        </p:spPr>
        <p:txBody>
          <a:bodyPr vert="horz" wrap="square" lIns="91440" tIns="45720" rIns="91440" bIns="45720" numCol="1" anchor="t" anchorCtr="0" compatLnSpc="1"/>
          <a:lstStyle>
            <a:lvl1pPr marL="228600" indent="-22733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733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733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733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733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52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6700" indent="-266700" algn="just">
              <a:spcBef>
                <a:spcPts val="1200"/>
              </a:spcBef>
              <a:buNone/>
              <a:defRPr/>
            </a:pPr>
            <a:r>
              <a:rPr lang="en-US" altLang="zh-CN" b="1" dirty="0">
                <a:solidFill>
                  <a:prstClr val="black"/>
                </a:solidFill>
                <a:latin typeface="Calibri" panose="020F0502020204030204"/>
                <a:ea typeface="宋体" panose="02010600030101010101" pitchFamily="2" charset="-122"/>
              </a:rPr>
              <a:t>10. Find and correct the TWO mistakes in each exercise.</a:t>
            </a:r>
            <a:endParaRPr lang="en-US" altLang="zh-CN" dirty="0">
              <a:solidFill>
                <a:prstClr val="black"/>
              </a:solidFill>
              <a:latin typeface="Calibri" panose="020F0502020204030204"/>
              <a:ea typeface="宋体" panose="02010600030101010101" pitchFamily="2" charset="-122"/>
            </a:endParaRPr>
          </a:p>
          <a:p>
            <a:pPr marL="266700" lvl="0" indent="-266700" algn="just">
              <a:spcBef>
                <a:spcPts val="1200"/>
              </a:spcBef>
              <a:buNone/>
              <a:defRPr/>
            </a:pPr>
            <a:r>
              <a:rPr lang="en-US" altLang="zh-CN" dirty="0">
                <a:solidFill>
                  <a:prstClr val="black"/>
                </a:solidFill>
                <a:latin typeface="Calibri" panose="020F0502020204030204"/>
                <a:ea typeface="宋体" panose="02010600030101010101" pitchFamily="2" charset="-122"/>
              </a:rPr>
              <a:t>7. I'm not sure whether Jim is more intelligent as his sister, but he is definitely not half as working hard as she is.</a:t>
            </a:r>
            <a:endParaRPr lang="en-US" altLang="zh-CN" dirty="0">
              <a:solidFill>
                <a:prstClr val="black"/>
              </a:solidFill>
              <a:latin typeface="Calibri" panose="020F0502020204030204"/>
              <a:ea typeface="宋体" panose="02010600030101010101" pitchFamily="2" charset="-122"/>
            </a:endParaRPr>
          </a:p>
          <a:p>
            <a:pPr marL="266700" indent="-266700" algn="just">
              <a:spcBef>
                <a:spcPts val="1200"/>
              </a:spcBef>
              <a:buNone/>
              <a:defRPr/>
            </a:pPr>
            <a:r>
              <a:rPr lang="zh-CN" altLang="en-US" dirty="0">
                <a:solidFill>
                  <a:prstClr val="black"/>
                </a:solidFill>
                <a:latin typeface="Calibri" panose="020F0502020204030204"/>
                <a:ea typeface="宋体" panose="02010600030101010101" pitchFamily="2" charset="-122"/>
              </a:rPr>
              <a:t>    </a:t>
            </a:r>
            <a:r>
              <a:rPr lang="en-GB" altLang="zh-CN" dirty="0">
                <a:latin typeface="Calibri" panose="020F0502020204030204" charset="0"/>
                <a:ea typeface="宋体" panose="02010600030101010101" pitchFamily="2" charset="-122"/>
                <a:cs typeface="Calibri" panose="020F0502020204030204" charset="0"/>
              </a:rPr>
              <a:t>I’m not sure whether Jim is more intelligent </a:t>
            </a:r>
            <a:r>
              <a:rPr lang="en-GB" altLang="zh-CN" u="sng" dirty="0">
                <a:solidFill>
                  <a:srgbClr val="C00000"/>
                </a:solidFill>
                <a:latin typeface="Calibri" panose="020F0502020204030204" charset="0"/>
                <a:ea typeface="宋体" panose="02010600030101010101" pitchFamily="2" charset="-122"/>
              </a:rPr>
              <a:t>than</a:t>
            </a:r>
            <a:r>
              <a:rPr lang="en-GB" altLang="zh-CN" dirty="0">
                <a:latin typeface="Calibri" panose="020F0502020204030204" charset="0"/>
                <a:ea typeface="宋体" panose="02010600030101010101" pitchFamily="2" charset="-122"/>
                <a:cs typeface="Calibri" panose="020F0502020204030204" charset="0"/>
              </a:rPr>
              <a:t> his sister, but he is definitely not half as </a:t>
            </a:r>
            <a:r>
              <a:rPr lang="en-GB" altLang="zh-CN" u="sng" dirty="0">
                <a:solidFill>
                  <a:srgbClr val="C00000"/>
                </a:solidFill>
                <a:latin typeface="Calibri" panose="020F0502020204030204" charset="0"/>
                <a:ea typeface="宋体" panose="02010600030101010101" pitchFamily="2" charset="-122"/>
              </a:rPr>
              <a:t>hard-working</a:t>
            </a:r>
            <a:r>
              <a:rPr lang="en-GB" altLang="zh-CN" dirty="0">
                <a:latin typeface="Calibri" panose="020F0502020204030204" charset="0"/>
                <a:ea typeface="宋体" panose="02010600030101010101" pitchFamily="2" charset="-122"/>
                <a:cs typeface="Calibri" panose="020F0502020204030204" charset="0"/>
              </a:rPr>
              <a:t> as she is.</a:t>
            </a:r>
            <a:endParaRPr lang="en-US" altLang="zh-CN" dirty="0">
              <a:solidFill>
                <a:prstClr val="black"/>
              </a:solidFill>
              <a:latin typeface="Calibri" panose="020F0502020204030204"/>
              <a:ea typeface="宋体" panose="02010600030101010101" pitchFamily="2" charset="-122"/>
            </a:endParaRPr>
          </a:p>
          <a:p>
            <a:pPr marL="266700" lvl="0" indent="-266700" algn="just">
              <a:spcBef>
                <a:spcPts val="1200"/>
              </a:spcBef>
              <a:buNone/>
              <a:defRPr/>
            </a:pPr>
            <a:r>
              <a:rPr lang="en-US" altLang="zh-CN" dirty="0">
                <a:solidFill>
                  <a:prstClr val="black"/>
                </a:solidFill>
                <a:latin typeface="Calibri" panose="020F0502020204030204"/>
                <a:ea typeface="宋体" panose="02010600030101010101" pitchFamily="2" charset="-122"/>
              </a:rPr>
              <a:t>8.We tore down many traditional old buildings that was a mistake for because they often had precious cultural values.</a:t>
            </a:r>
            <a:endParaRPr lang="en-US" altLang="zh-CN" dirty="0">
              <a:solidFill>
                <a:prstClr val="black"/>
              </a:solidFill>
              <a:latin typeface="Calibri" panose="020F0502020204030204"/>
              <a:ea typeface="宋体" panose="02010600030101010101" pitchFamily="2" charset="-122"/>
            </a:endParaRPr>
          </a:p>
          <a:p>
            <a:pPr marL="266700" indent="-266700" algn="just">
              <a:spcBef>
                <a:spcPts val="1200"/>
              </a:spcBef>
              <a:buNone/>
              <a:defRPr/>
            </a:pPr>
            <a:r>
              <a:rPr lang="zh-CN" altLang="en-US" dirty="0">
                <a:latin typeface="Calibri" panose="020F0502020204030204" charset="0"/>
                <a:ea typeface="宋体" panose="02010600030101010101" pitchFamily="2" charset="-122"/>
                <a:cs typeface="Calibri" panose="020F0502020204030204" charset="0"/>
              </a:rPr>
              <a:t>   </a:t>
            </a:r>
            <a:r>
              <a:rPr lang="en-GB" altLang="zh-CN" dirty="0">
                <a:latin typeface="Calibri" panose="020F0502020204030204" charset="0"/>
                <a:ea typeface="宋体" panose="02010600030101010101" pitchFamily="2" charset="-122"/>
                <a:cs typeface="Calibri" panose="020F0502020204030204" charset="0"/>
              </a:rPr>
              <a:t>We tore down many traditional old buildings, </a:t>
            </a:r>
            <a:r>
              <a:rPr lang="en-GB" altLang="zh-CN" u="sng" dirty="0">
                <a:solidFill>
                  <a:srgbClr val="C00000"/>
                </a:solidFill>
                <a:latin typeface="Calibri" panose="020F0502020204030204" charset="0"/>
                <a:ea typeface="宋体" panose="02010600030101010101" pitchFamily="2" charset="-122"/>
              </a:rPr>
              <a:t>which</a:t>
            </a:r>
            <a:r>
              <a:rPr lang="en-GB" altLang="zh-CN" dirty="0">
                <a:latin typeface="Calibri" panose="020F0502020204030204" charset="0"/>
                <a:ea typeface="宋体" panose="02010600030101010101" pitchFamily="2" charset="-122"/>
                <a:cs typeface="Calibri" panose="020F0502020204030204" charset="0"/>
              </a:rPr>
              <a:t> was a mistake</a:t>
            </a:r>
            <a:r>
              <a:rPr lang="zh-CN" altLang="en-US" dirty="0">
                <a:latin typeface="Calibri" panose="020F0502020204030204" charset="0"/>
                <a:ea typeface="宋体" panose="02010600030101010101" pitchFamily="2" charset="-122"/>
                <a:cs typeface="Calibri" panose="020F0502020204030204" charset="0"/>
              </a:rPr>
              <a:t> </a:t>
            </a:r>
            <a:r>
              <a:rPr lang="en-GB" altLang="zh-CN" u="sng" dirty="0">
                <a:solidFill>
                  <a:srgbClr val="C00000"/>
                </a:solidFill>
                <a:latin typeface="Calibri" panose="020F0502020204030204" charset="0"/>
                <a:ea typeface="宋体" panose="02010600030101010101" pitchFamily="2" charset="-122"/>
              </a:rPr>
              <a:t>for/because</a:t>
            </a:r>
            <a:r>
              <a:rPr lang="en-GB" altLang="zh-CN" b="1" dirty="0">
                <a:solidFill>
                  <a:srgbClr val="C00000"/>
                </a:solidFill>
                <a:latin typeface="Calibri" panose="020F0502020204030204" charset="0"/>
                <a:ea typeface="宋体" panose="02010600030101010101" pitchFamily="2" charset="-122"/>
              </a:rPr>
              <a:t> </a:t>
            </a:r>
            <a:r>
              <a:rPr lang="en-GB" altLang="zh-CN" dirty="0">
                <a:latin typeface="Calibri" panose="020F0502020204030204" charset="0"/>
                <a:ea typeface="宋体" panose="02010600030101010101" pitchFamily="2" charset="-122"/>
                <a:cs typeface="Calibri" panose="020F0502020204030204" charset="0"/>
              </a:rPr>
              <a:t>they often had precious cultural values</a:t>
            </a:r>
            <a:r>
              <a:rPr lang="en-GB" altLang="zh-CN" dirty="0" smtClean="0">
                <a:latin typeface="Calibri" panose="020F0502020204030204" charset="0"/>
                <a:ea typeface="宋体" panose="02010600030101010101" pitchFamily="2" charset="-122"/>
                <a:cs typeface="Calibri" panose="020F0502020204030204" charset="0"/>
              </a:rPr>
              <a:t>.</a:t>
            </a:r>
            <a:endParaRPr lang="zh-CN" altLang="en-US" b="1" dirty="0">
              <a:latin typeface="Calibri" panose="020F0502020204030204" charset="0"/>
              <a:ea typeface="宋体" panose="02010600030101010101" pitchFamily="2" charset="-122"/>
              <a:cs typeface="Calibri" panose="020F0502020204030204" charset="0"/>
            </a:endParaRPr>
          </a:p>
        </p:txBody>
      </p:sp>
      <p:pic>
        <p:nvPicPr>
          <p:cNvPr id="13" name="图片 12" descr="2"/>
          <p:cNvPicPr>
            <a:picLocks noChangeAspect="1"/>
          </p:cNvPicPr>
          <p:nvPr/>
        </p:nvPicPr>
        <p:blipFill>
          <a:blip r:embed="rId4"/>
          <a:stretch>
            <a:fillRect/>
          </a:stretch>
        </p:blipFill>
        <p:spPr>
          <a:xfrm>
            <a:off x="10854023" y="6007035"/>
            <a:ext cx="1103630" cy="554990"/>
          </a:xfrm>
          <a:prstGeom prst="rect">
            <a:avLst/>
          </a:prstGeom>
        </p:spPr>
      </p:pic>
      <p:pic>
        <p:nvPicPr>
          <p:cNvPr id="7" name="图片 6">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rcRect t="18378" b="31548"/>
          <a:stretch>
            <a:fillRect/>
          </a:stretch>
        </p:blipFill>
        <p:spPr>
          <a:xfrm>
            <a:off x="10627995" y="160020"/>
            <a:ext cx="524510" cy="4273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6">
                                            <p:txEl>
                                              <p:pRg st="2" end="2"/>
                                            </p:txEl>
                                          </p:spTgt>
                                        </p:tgtEl>
                                        <p:attrNameLst>
                                          <p:attrName>style.visibility</p:attrName>
                                        </p:attrNameLst>
                                      </p:cBhvr>
                                      <p:to>
                                        <p:strVal val="visible"/>
                                      </p:to>
                                    </p:set>
                                    <p:animEffect transition="in" filter="dissolve">
                                      <p:cBhvr>
                                        <p:cTn id="7" dur="500"/>
                                        <p:tgtEl>
                                          <p:spTgt spid="4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6">
                                            <p:txEl>
                                              <p:pRg st="4" end="4"/>
                                            </p:txEl>
                                          </p:spTgt>
                                        </p:tgtEl>
                                        <p:attrNameLst>
                                          <p:attrName>style.visibility</p:attrName>
                                        </p:attrNameLst>
                                      </p:cBhvr>
                                      <p:to>
                                        <p:strVal val="visible"/>
                                      </p:to>
                                    </p:set>
                                    <p:animEffect transition="in" filter="dissolve">
                                      <p:cBhvr>
                                        <p:cTn id="12" dur="500"/>
                                        <p:tgtEl>
                                          <p:spTgt spid="46">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100" name="文本框 4"/>
          <p:cNvSpPr txBox="1">
            <a:spLocks noChangeArrowheads="1"/>
          </p:cNvSpPr>
          <p:nvPr/>
        </p:nvSpPr>
        <p:spPr bwMode="auto">
          <a:xfrm>
            <a:off x="184150" y="160338"/>
            <a:ext cx="2216150" cy="460375"/>
          </a:xfrm>
          <a:prstGeom prst="rect">
            <a:avLst/>
          </a:prstGeom>
          <a:noFill/>
          <a:ln w="9525">
            <a:noFill/>
            <a:miter lim="800000"/>
          </a:ln>
          <a:effectLst>
            <a:outerShdw blurRad="50800" dist="38100" dir="5400000" algn="t" rotWithShape="0">
              <a:prstClr val="black">
                <a:alpha val="40000"/>
              </a:prstClr>
            </a:outerShdw>
          </a:effectLst>
        </p:spPr>
        <p:txBody>
          <a:bodyPr>
            <a:spAutoFit/>
          </a:bodyPr>
          <a:lstStyle/>
          <a:p>
            <a:pPr eaLnBrk="1" hangingPunct="1">
              <a:buFont typeface="Arial" panose="020B0604020202020204" pitchFamily="34" charset="0"/>
              <a:buNone/>
            </a:pPr>
            <a:r>
              <a:rPr lang="en-US" altLang="zh-CN" sz="2400" dirty="0">
                <a:solidFill>
                  <a:schemeClr val="bg1"/>
                </a:solidFill>
                <a:latin typeface="Arial Black" panose="020B0A04020102020204" pitchFamily="34" charset="0"/>
              </a:rPr>
              <a:t>Discussion</a:t>
            </a:r>
            <a:endParaRPr lang="en-US" altLang="zh-CN" sz="2400" dirty="0">
              <a:solidFill>
                <a:schemeClr val="bg1"/>
              </a:solidFill>
              <a:latin typeface="Arial Black" panose="020B0A04020102020204" pitchFamily="34" charset="0"/>
            </a:endParaRPr>
          </a:p>
        </p:txBody>
      </p:sp>
      <p:pic>
        <p:nvPicPr>
          <p:cNvPr id="8" name="图片 7">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rcRect t="18378" b="31548"/>
          <a:stretch>
            <a:fillRect/>
          </a:stretch>
        </p:blipFill>
        <p:spPr>
          <a:xfrm>
            <a:off x="10627995" y="160020"/>
            <a:ext cx="524510" cy="427355"/>
          </a:xfrm>
          <a:prstGeom prst="rect">
            <a:avLst/>
          </a:prstGeom>
        </p:spPr>
      </p:pic>
      <p:pic>
        <p:nvPicPr>
          <p:cNvPr id="10" name="图片 9">
            <a:hlinkClick r:id="rId2" action="ppaction://hlinksldjump"/>
          </p:cNvPr>
          <p:cNvPicPr>
            <a:picLocks noChangeAspect="1"/>
          </p:cNvPicPr>
          <p:nvPr/>
        </p:nvPicPr>
        <p:blipFill>
          <a:blip r:embed="rId4">
            <a:extLst>
              <a:ext uri="{28A0092B-C50C-407E-A947-70E740481C1C}">
                <a14:useLocalDpi xmlns:a14="http://schemas.microsoft.com/office/drawing/2010/main" val="0"/>
              </a:ext>
            </a:extLst>
          </a:blip>
          <a:srcRect l="10347" t="37811" r="43034" b="24326"/>
          <a:stretch>
            <a:fillRect/>
          </a:stretch>
        </p:blipFill>
        <p:spPr>
          <a:xfrm>
            <a:off x="11264265" y="174625"/>
            <a:ext cx="503555" cy="454660"/>
          </a:xfrm>
          <a:prstGeom prst="rect">
            <a:avLst/>
          </a:prstGeom>
        </p:spPr>
      </p:pic>
      <p:sp>
        <p:nvSpPr>
          <p:cNvPr id="14" name="文本框 13"/>
          <p:cNvSpPr txBox="1"/>
          <p:nvPr/>
        </p:nvSpPr>
        <p:spPr>
          <a:xfrm>
            <a:off x="1169670" y="862965"/>
            <a:ext cx="7400925" cy="621030"/>
          </a:xfrm>
          <a:prstGeom prst="rect">
            <a:avLst/>
          </a:prstGeom>
          <a:noFill/>
        </p:spPr>
        <p:txBody>
          <a:bodyPr wrap="square" rtlCol="0">
            <a:noAutofit/>
          </a:bodyPr>
          <a:lstStyle/>
          <a:p>
            <a:pPr indent="0">
              <a:buClr>
                <a:srgbClr val="5B9BD5"/>
              </a:buClr>
              <a:buFont typeface="Wingdings" panose="05000000000000000000" charset="0"/>
              <a:buNone/>
            </a:pPr>
            <a:r>
              <a:rPr lang="en-US" altLang="zh-CN" sz="2800" b="1" dirty="0">
                <a:solidFill>
                  <a:schemeClr val="accent1">
                    <a:lumMod val="75000"/>
                  </a:schemeClr>
                </a:solidFill>
                <a:latin typeface="Calisto MT" panose="02040603050505030304" pitchFamily="18" charset="0"/>
                <a:sym typeface="+mn-ea"/>
              </a:rPr>
              <a:t>How do you define “true love”?</a:t>
            </a:r>
            <a:endParaRPr lang="en-US" altLang="zh-CN" sz="2800" b="1" dirty="0">
              <a:solidFill>
                <a:schemeClr val="accent1">
                  <a:lumMod val="75000"/>
                </a:schemeClr>
              </a:solidFill>
              <a:latin typeface="Calisto MT" panose="02040603050505030304" pitchFamily="18" charset="0"/>
              <a:sym typeface="+mn-ea"/>
            </a:endParaRPr>
          </a:p>
        </p:txBody>
      </p:sp>
      <p:pic>
        <p:nvPicPr>
          <p:cNvPr id="2" name="true love">
            <a:hlinkClick r:id="" action="ppaction://media"/>
          </p:cNvPr>
          <p:cNvPicPr/>
          <p:nvPr>
            <a:videoFile r:link="rId5"/>
            <p:extLst>
              <p:ext uri="{DAA4B4D4-6D71-4841-9C94-3DE7FCFB9230}">
                <p14:media xmlns:p14="http://schemas.microsoft.com/office/powerpoint/2010/main" r:embed="rId6"/>
              </p:ext>
            </p:extLst>
            <p:custDataLst>
              <p:tags r:id="rId7"/>
            </p:custDataLst>
          </p:nvPr>
        </p:nvPicPr>
        <p:blipFill>
          <a:blip r:embed="rId8"/>
          <a:stretch>
            <a:fillRect/>
          </a:stretch>
        </p:blipFill>
        <p:spPr>
          <a:xfrm>
            <a:off x="1621790" y="1483995"/>
            <a:ext cx="8419465" cy="4886325"/>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100" name="文本框 4"/>
          <p:cNvSpPr txBox="1">
            <a:spLocks noChangeArrowheads="1"/>
          </p:cNvSpPr>
          <p:nvPr/>
        </p:nvSpPr>
        <p:spPr bwMode="auto">
          <a:xfrm>
            <a:off x="184150" y="160338"/>
            <a:ext cx="2216150" cy="460375"/>
          </a:xfrm>
          <a:prstGeom prst="rect">
            <a:avLst/>
          </a:prstGeom>
          <a:noFill/>
          <a:ln w="9525">
            <a:noFill/>
            <a:miter lim="800000"/>
          </a:ln>
          <a:effectLst>
            <a:outerShdw blurRad="50800" dist="38100" dir="5400000" algn="t" rotWithShape="0">
              <a:prstClr val="black">
                <a:alpha val="40000"/>
              </a:prstClr>
            </a:outerShdw>
          </a:effectLst>
        </p:spPr>
        <p:txBody>
          <a:bodyPr>
            <a:spAutoFit/>
          </a:bodyPr>
          <a:lstStyle/>
          <a:p>
            <a:pPr eaLnBrk="1" hangingPunct="1">
              <a:buFont typeface="Arial" panose="020B0604020202020204" pitchFamily="34" charset="0"/>
              <a:buNone/>
            </a:pPr>
            <a:r>
              <a:rPr lang="en-US" altLang="zh-CN" sz="2400" dirty="0">
                <a:solidFill>
                  <a:schemeClr val="bg1"/>
                </a:solidFill>
                <a:latin typeface="Arial Black" panose="020B0A04020102020204" pitchFamily="34" charset="0"/>
              </a:rPr>
              <a:t>Glossary</a:t>
            </a:r>
            <a:endParaRPr lang="en-US" altLang="zh-CN" sz="2400" dirty="0">
              <a:solidFill>
                <a:schemeClr val="bg1"/>
              </a:solidFill>
              <a:latin typeface="Arial Black" panose="020B0A04020102020204" pitchFamily="34" charset="0"/>
            </a:endParaRPr>
          </a:p>
        </p:txBody>
      </p:sp>
      <p:pic>
        <p:nvPicPr>
          <p:cNvPr id="8" name="图片 7">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rcRect t="18378" b="31548"/>
          <a:stretch>
            <a:fillRect/>
          </a:stretch>
        </p:blipFill>
        <p:spPr>
          <a:xfrm>
            <a:off x="10627995" y="160020"/>
            <a:ext cx="524510" cy="427355"/>
          </a:xfrm>
          <a:prstGeom prst="rect">
            <a:avLst/>
          </a:prstGeom>
        </p:spPr>
      </p:pic>
      <p:pic>
        <p:nvPicPr>
          <p:cNvPr id="10" name="图片 9">
            <a:hlinkClick r:id="rId2" action="ppaction://hlinksldjump"/>
          </p:cNvPr>
          <p:cNvPicPr>
            <a:picLocks noChangeAspect="1"/>
          </p:cNvPicPr>
          <p:nvPr/>
        </p:nvPicPr>
        <p:blipFill>
          <a:blip r:embed="rId4">
            <a:extLst>
              <a:ext uri="{28A0092B-C50C-407E-A947-70E740481C1C}">
                <a14:useLocalDpi xmlns:a14="http://schemas.microsoft.com/office/drawing/2010/main" val="0"/>
              </a:ext>
            </a:extLst>
          </a:blip>
          <a:srcRect l="10347" t="37811" r="43034" b="24326"/>
          <a:stretch>
            <a:fillRect/>
          </a:stretch>
        </p:blipFill>
        <p:spPr>
          <a:xfrm>
            <a:off x="11264265" y="174625"/>
            <a:ext cx="503555" cy="454660"/>
          </a:xfrm>
          <a:prstGeom prst="rect">
            <a:avLst/>
          </a:prstGeom>
        </p:spPr>
      </p:pic>
      <p:sp>
        <p:nvSpPr>
          <p:cNvPr id="3" name="文本框 2"/>
          <p:cNvSpPr txBox="1"/>
          <p:nvPr/>
        </p:nvSpPr>
        <p:spPr>
          <a:xfrm>
            <a:off x="867410" y="1052195"/>
            <a:ext cx="10492740" cy="521970"/>
          </a:xfrm>
          <a:prstGeom prst="rect">
            <a:avLst/>
          </a:prstGeom>
          <a:noFill/>
          <a:ln w="28575">
            <a:solidFill>
              <a:schemeClr val="tx1"/>
            </a:solidFill>
          </a:ln>
        </p:spPr>
        <p:txBody>
          <a:bodyPr wrap="square" rtlCol="0">
            <a:spAutoFit/>
          </a:bodyPr>
          <a:p>
            <a:r>
              <a:rPr lang="en-US" altLang="zh-CN" sz="2800">
                <a:latin typeface="Arial Narrow" panose="020B0606020202030204" charset="0"/>
                <a:cs typeface="Arial Narrow" panose="020B0606020202030204" charset="0"/>
              </a:rPr>
              <a:t>  bridegroom    ecstasy    flutter    harp    lean    meadow   mystery    wretched </a:t>
            </a:r>
            <a:endParaRPr lang="en-US" altLang="zh-CN" sz="2800">
              <a:latin typeface="Arial Narrow" panose="020B0606020202030204" charset="0"/>
              <a:cs typeface="Arial Narrow" panose="020B0606020202030204" charset="0"/>
            </a:endParaRPr>
          </a:p>
        </p:txBody>
      </p:sp>
      <p:sp>
        <p:nvSpPr>
          <p:cNvPr id="2" name="文本框 1"/>
          <p:cNvSpPr txBox="1"/>
          <p:nvPr/>
        </p:nvSpPr>
        <p:spPr>
          <a:xfrm>
            <a:off x="1537970" y="3834765"/>
            <a:ext cx="1109980" cy="521970"/>
          </a:xfrm>
          <a:prstGeom prst="rect">
            <a:avLst/>
          </a:prstGeom>
          <a:noFill/>
        </p:spPr>
        <p:txBody>
          <a:bodyPr wrap="square" rtlCol="0" anchor="t">
            <a:spAutoFit/>
          </a:bodyPr>
          <a:p>
            <a:pPr algn="ctr"/>
            <a:r>
              <a:rPr lang="en-US" sz="2800">
                <a:solidFill>
                  <a:srgbClr val="C00000"/>
                </a:solidFill>
                <a:latin typeface="Arial Narrow" panose="020B0606020202030204" charset="0"/>
                <a:ea typeface="华文中宋" panose="02010600040101010101" charset="-122"/>
                <a:cs typeface="Arial Narrow" panose="020B0606020202030204" charset="0"/>
                <a:sym typeface="+mn-ea"/>
              </a:rPr>
              <a:t>harp</a:t>
            </a:r>
            <a:endParaRPr lang="en-US" sz="2000">
              <a:solidFill>
                <a:srgbClr val="C00000"/>
              </a:solidFill>
              <a:latin typeface="Arial Narrow" panose="020B0606020202030204" charset="0"/>
              <a:ea typeface="华文中宋" panose="02010600040101010101" charset="-122"/>
              <a:cs typeface="Arial Narrow" panose="020B0606020202030204" charset="0"/>
              <a:sym typeface="+mn-ea"/>
            </a:endParaRPr>
          </a:p>
        </p:txBody>
      </p:sp>
      <p:sp>
        <p:nvSpPr>
          <p:cNvPr id="17" name="文本框 16"/>
          <p:cNvSpPr txBox="1"/>
          <p:nvPr/>
        </p:nvSpPr>
        <p:spPr>
          <a:xfrm>
            <a:off x="1282700" y="5993765"/>
            <a:ext cx="1835150" cy="521970"/>
          </a:xfrm>
          <a:prstGeom prst="rect">
            <a:avLst/>
          </a:prstGeom>
          <a:noFill/>
        </p:spPr>
        <p:txBody>
          <a:bodyPr wrap="square" rtlCol="0" anchor="t">
            <a:spAutoFit/>
          </a:bodyPr>
          <a:p>
            <a:pPr algn="ctr"/>
            <a:r>
              <a:rPr lang="en-US" sz="2800">
                <a:solidFill>
                  <a:srgbClr val="C00000"/>
                </a:solidFill>
                <a:latin typeface="Arial Narrow" panose="020B0606020202030204" charset="0"/>
                <a:ea typeface="华文中宋" panose="02010600040101010101" charset="-122"/>
                <a:cs typeface="Arial Narrow" panose="020B0606020202030204" charset="0"/>
                <a:sym typeface="+mn-ea"/>
              </a:rPr>
              <a:t>bridegroom</a:t>
            </a:r>
            <a:endParaRPr lang="en-US" sz="2000">
              <a:solidFill>
                <a:srgbClr val="C00000"/>
              </a:solidFill>
              <a:latin typeface="Arial Narrow" panose="020B0606020202030204" charset="0"/>
              <a:ea typeface="华文中宋" panose="02010600040101010101" charset="-122"/>
              <a:cs typeface="Arial Narrow" panose="020B0606020202030204" charset="0"/>
              <a:sym typeface="+mn-ea"/>
            </a:endParaRPr>
          </a:p>
        </p:txBody>
      </p:sp>
      <p:pic>
        <p:nvPicPr>
          <p:cNvPr id="4" name="图片 3"/>
          <p:cNvPicPr/>
          <p:nvPr/>
        </p:nvPicPr>
        <p:blipFill>
          <a:blip r:embed="rId5"/>
          <a:stretch>
            <a:fillRect/>
          </a:stretch>
        </p:blipFill>
        <p:spPr>
          <a:xfrm>
            <a:off x="962660" y="1774190"/>
            <a:ext cx="2505075" cy="2060575"/>
          </a:xfrm>
          <a:prstGeom prst="rect">
            <a:avLst/>
          </a:prstGeom>
        </p:spPr>
      </p:pic>
      <p:pic>
        <p:nvPicPr>
          <p:cNvPr id="5" name="图片 4"/>
          <p:cNvPicPr/>
          <p:nvPr/>
        </p:nvPicPr>
        <p:blipFill>
          <a:blip r:embed="rId6"/>
          <a:srcRect l="12776"/>
          <a:stretch>
            <a:fillRect/>
          </a:stretch>
        </p:blipFill>
        <p:spPr>
          <a:xfrm>
            <a:off x="962660" y="4356735"/>
            <a:ext cx="2505075" cy="1647825"/>
          </a:xfrm>
          <a:prstGeom prst="rect">
            <a:avLst/>
          </a:prstGeom>
        </p:spPr>
      </p:pic>
      <p:sp>
        <p:nvSpPr>
          <p:cNvPr id="6" name="椭圆 5"/>
          <p:cNvSpPr/>
          <p:nvPr/>
        </p:nvSpPr>
        <p:spPr>
          <a:xfrm>
            <a:off x="2216150" y="4366260"/>
            <a:ext cx="755650" cy="835025"/>
          </a:xfrm>
          <a:prstGeom prst="ellipse">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7" name="图片 6"/>
          <p:cNvPicPr/>
          <p:nvPr/>
        </p:nvPicPr>
        <p:blipFill>
          <a:blip r:embed="rId7"/>
          <a:srcRect r="16285"/>
          <a:stretch>
            <a:fillRect/>
          </a:stretch>
        </p:blipFill>
        <p:spPr>
          <a:xfrm>
            <a:off x="3600450" y="1774190"/>
            <a:ext cx="2598420" cy="2060575"/>
          </a:xfrm>
          <a:prstGeom prst="rect">
            <a:avLst/>
          </a:prstGeom>
        </p:spPr>
      </p:pic>
      <p:sp>
        <p:nvSpPr>
          <p:cNvPr id="9" name="文本框 8"/>
          <p:cNvSpPr txBox="1"/>
          <p:nvPr/>
        </p:nvSpPr>
        <p:spPr>
          <a:xfrm>
            <a:off x="4195445" y="3844290"/>
            <a:ext cx="1408430" cy="521970"/>
          </a:xfrm>
          <a:prstGeom prst="rect">
            <a:avLst/>
          </a:prstGeom>
          <a:noFill/>
        </p:spPr>
        <p:txBody>
          <a:bodyPr wrap="square" rtlCol="0" anchor="t">
            <a:spAutoFit/>
          </a:bodyPr>
          <a:p>
            <a:pPr algn="ctr"/>
            <a:r>
              <a:rPr lang="en-US" sz="2800">
                <a:solidFill>
                  <a:srgbClr val="C00000"/>
                </a:solidFill>
                <a:latin typeface="Arial Narrow" panose="020B0606020202030204" charset="0"/>
                <a:ea typeface="华文中宋" panose="02010600040101010101" charset="-122"/>
                <a:cs typeface="Arial Narrow" panose="020B0606020202030204" charset="0"/>
                <a:sym typeface="+mn-ea"/>
              </a:rPr>
              <a:t>meadow</a:t>
            </a:r>
            <a:endParaRPr lang="en-US" sz="2000">
              <a:solidFill>
                <a:srgbClr val="C00000"/>
              </a:solidFill>
              <a:latin typeface="Arial Narrow" panose="020B0606020202030204" charset="0"/>
              <a:ea typeface="华文中宋" panose="02010600040101010101" charset="-122"/>
              <a:cs typeface="Arial Narrow" panose="020B0606020202030204" charset="0"/>
              <a:sym typeface="+mn-ea"/>
            </a:endParaRPr>
          </a:p>
        </p:txBody>
      </p:sp>
      <p:pic>
        <p:nvPicPr>
          <p:cNvPr id="11" name="图片 10"/>
          <p:cNvPicPr/>
          <p:nvPr/>
        </p:nvPicPr>
        <p:blipFill>
          <a:blip r:embed="rId8"/>
          <a:srcRect r="11895"/>
          <a:stretch>
            <a:fillRect/>
          </a:stretch>
        </p:blipFill>
        <p:spPr>
          <a:xfrm>
            <a:off x="6331585" y="1774190"/>
            <a:ext cx="2600960" cy="2070100"/>
          </a:xfrm>
          <a:prstGeom prst="rect">
            <a:avLst/>
          </a:prstGeom>
        </p:spPr>
      </p:pic>
      <p:sp>
        <p:nvSpPr>
          <p:cNvPr id="12" name="文本框 11"/>
          <p:cNvSpPr txBox="1"/>
          <p:nvPr/>
        </p:nvSpPr>
        <p:spPr>
          <a:xfrm>
            <a:off x="6827520" y="3844290"/>
            <a:ext cx="1408430" cy="521970"/>
          </a:xfrm>
          <a:prstGeom prst="rect">
            <a:avLst/>
          </a:prstGeom>
          <a:noFill/>
        </p:spPr>
        <p:txBody>
          <a:bodyPr wrap="square" rtlCol="0" anchor="t">
            <a:spAutoFit/>
          </a:bodyPr>
          <a:p>
            <a:pPr algn="ctr"/>
            <a:r>
              <a:rPr lang="en-US" sz="2800">
                <a:solidFill>
                  <a:srgbClr val="C00000"/>
                </a:solidFill>
                <a:latin typeface="Arial Narrow" panose="020B0606020202030204" charset="0"/>
                <a:ea typeface="华文中宋" panose="02010600040101010101" charset="-122"/>
                <a:cs typeface="Arial Narrow" panose="020B0606020202030204" charset="0"/>
                <a:sym typeface="+mn-ea"/>
              </a:rPr>
              <a:t>ecstasy</a:t>
            </a:r>
            <a:endParaRPr lang="en-US" sz="2000">
              <a:solidFill>
                <a:srgbClr val="C00000"/>
              </a:solidFill>
              <a:latin typeface="Arial Narrow" panose="020B0606020202030204" charset="0"/>
              <a:ea typeface="华文中宋" panose="02010600040101010101" charset="-122"/>
              <a:cs typeface="Arial Narrow" panose="020B0606020202030204" charset="0"/>
              <a:sym typeface="+mn-ea"/>
            </a:endParaRPr>
          </a:p>
        </p:txBody>
      </p:sp>
      <p:pic>
        <p:nvPicPr>
          <p:cNvPr id="13" name="图片 12"/>
          <p:cNvPicPr/>
          <p:nvPr/>
        </p:nvPicPr>
        <p:blipFill>
          <a:blip r:embed="rId9"/>
          <a:srcRect l="28865"/>
          <a:stretch>
            <a:fillRect/>
          </a:stretch>
        </p:blipFill>
        <p:spPr>
          <a:xfrm>
            <a:off x="9065260" y="1893570"/>
            <a:ext cx="2338705" cy="1950720"/>
          </a:xfrm>
          <a:prstGeom prst="rect">
            <a:avLst/>
          </a:prstGeom>
        </p:spPr>
      </p:pic>
      <p:sp>
        <p:nvSpPr>
          <p:cNvPr id="14" name="文本框 13"/>
          <p:cNvSpPr txBox="1"/>
          <p:nvPr/>
        </p:nvSpPr>
        <p:spPr>
          <a:xfrm>
            <a:off x="9459595" y="3834765"/>
            <a:ext cx="1408430" cy="521970"/>
          </a:xfrm>
          <a:prstGeom prst="rect">
            <a:avLst/>
          </a:prstGeom>
          <a:noFill/>
        </p:spPr>
        <p:txBody>
          <a:bodyPr wrap="square" rtlCol="0" anchor="t">
            <a:spAutoFit/>
          </a:bodyPr>
          <a:p>
            <a:pPr algn="ctr"/>
            <a:r>
              <a:rPr lang="en-US" sz="2800">
                <a:solidFill>
                  <a:srgbClr val="C00000"/>
                </a:solidFill>
                <a:latin typeface="Arial Narrow" panose="020B0606020202030204" charset="0"/>
                <a:ea typeface="华文中宋" panose="02010600040101010101" charset="-122"/>
                <a:cs typeface="Arial Narrow" panose="020B0606020202030204" charset="0"/>
                <a:sym typeface="+mn-ea"/>
              </a:rPr>
              <a:t>wretched</a:t>
            </a:r>
            <a:endParaRPr lang="en-US" sz="2000">
              <a:solidFill>
                <a:srgbClr val="C00000"/>
              </a:solidFill>
              <a:latin typeface="Arial Narrow" panose="020B0606020202030204" charset="0"/>
              <a:ea typeface="华文中宋" panose="02010600040101010101" charset="-122"/>
              <a:cs typeface="Arial Narrow" panose="020B0606020202030204" charset="0"/>
              <a:sym typeface="+mn-ea"/>
            </a:endParaRPr>
          </a:p>
        </p:txBody>
      </p:sp>
      <p:pic>
        <p:nvPicPr>
          <p:cNvPr id="15" name="图片 14"/>
          <p:cNvPicPr/>
          <p:nvPr/>
        </p:nvPicPr>
        <p:blipFill>
          <a:blip r:embed="rId10"/>
          <a:stretch>
            <a:fillRect/>
          </a:stretch>
        </p:blipFill>
        <p:spPr>
          <a:xfrm>
            <a:off x="3600450" y="4375785"/>
            <a:ext cx="2598420" cy="1617980"/>
          </a:xfrm>
          <a:prstGeom prst="rect">
            <a:avLst/>
          </a:prstGeom>
        </p:spPr>
      </p:pic>
      <p:sp>
        <p:nvSpPr>
          <p:cNvPr id="16" name="文本框 15"/>
          <p:cNvSpPr txBox="1"/>
          <p:nvPr/>
        </p:nvSpPr>
        <p:spPr>
          <a:xfrm>
            <a:off x="3894455" y="5993765"/>
            <a:ext cx="1835150" cy="521970"/>
          </a:xfrm>
          <a:prstGeom prst="rect">
            <a:avLst/>
          </a:prstGeom>
          <a:noFill/>
        </p:spPr>
        <p:txBody>
          <a:bodyPr wrap="square" rtlCol="0" anchor="t">
            <a:spAutoFit/>
          </a:bodyPr>
          <a:p>
            <a:pPr algn="ctr"/>
            <a:r>
              <a:rPr lang="en-US" sz="2800">
                <a:solidFill>
                  <a:srgbClr val="C00000"/>
                </a:solidFill>
                <a:latin typeface="Arial Narrow" panose="020B0606020202030204" charset="0"/>
                <a:ea typeface="华文中宋" panose="02010600040101010101" charset="-122"/>
                <a:cs typeface="Arial Narrow" panose="020B0606020202030204" charset="0"/>
                <a:sym typeface="+mn-ea"/>
              </a:rPr>
              <a:t>mystery</a:t>
            </a:r>
            <a:endParaRPr lang="en-US" sz="2000">
              <a:solidFill>
                <a:srgbClr val="C00000"/>
              </a:solidFill>
              <a:latin typeface="Arial Narrow" panose="020B0606020202030204" charset="0"/>
              <a:ea typeface="华文中宋" panose="02010600040101010101" charset="-122"/>
              <a:cs typeface="Arial Narrow" panose="020B0606020202030204" charset="0"/>
              <a:sym typeface="+mn-ea"/>
            </a:endParaRPr>
          </a:p>
        </p:txBody>
      </p:sp>
      <p:pic>
        <p:nvPicPr>
          <p:cNvPr id="18" name="图片 17"/>
          <p:cNvPicPr/>
          <p:nvPr/>
        </p:nvPicPr>
        <p:blipFill>
          <a:blip r:embed="rId11"/>
          <a:srcRect l="9854" b="13185"/>
          <a:stretch>
            <a:fillRect/>
          </a:stretch>
        </p:blipFill>
        <p:spPr>
          <a:xfrm>
            <a:off x="6331585" y="4357370"/>
            <a:ext cx="2576195" cy="1647190"/>
          </a:xfrm>
          <a:prstGeom prst="rect">
            <a:avLst/>
          </a:prstGeom>
        </p:spPr>
      </p:pic>
      <p:sp>
        <p:nvSpPr>
          <p:cNvPr id="19" name="文本框 18"/>
          <p:cNvSpPr txBox="1"/>
          <p:nvPr/>
        </p:nvSpPr>
        <p:spPr>
          <a:xfrm>
            <a:off x="6760210" y="5993765"/>
            <a:ext cx="1835150" cy="521970"/>
          </a:xfrm>
          <a:prstGeom prst="rect">
            <a:avLst/>
          </a:prstGeom>
          <a:noFill/>
        </p:spPr>
        <p:txBody>
          <a:bodyPr wrap="square" rtlCol="0" anchor="t">
            <a:spAutoFit/>
          </a:bodyPr>
          <a:p>
            <a:pPr algn="ctr"/>
            <a:r>
              <a:rPr lang="en-US" sz="2800">
                <a:solidFill>
                  <a:srgbClr val="C00000"/>
                </a:solidFill>
                <a:latin typeface="Arial Narrow" panose="020B0606020202030204" charset="0"/>
                <a:ea typeface="华文中宋" panose="02010600040101010101" charset="-122"/>
                <a:cs typeface="Arial Narrow" panose="020B0606020202030204" charset="0"/>
                <a:sym typeface="+mn-ea"/>
              </a:rPr>
              <a:t>lean</a:t>
            </a:r>
            <a:endParaRPr lang="en-US" sz="2000">
              <a:solidFill>
                <a:srgbClr val="C00000"/>
              </a:solidFill>
              <a:latin typeface="Arial Narrow" panose="020B0606020202030204" charset="0"/>
              <a:ea typeface="华文中宋" panose="02010600040101010101" charset="-122"/>
              <a:cs typeface="Arial Narrow" panose="020B0606020202030204" charset="0"/>
              <a:sym typeface="+mn-ea"/>
            </a:endParaRPr>
          </a:p>
        </p:txBody>
      </p:sp>
      <p:pic>
        <p:nvPicPr>
          <p:cNvPr id="20" name="图片 19"/>
          <p:cNvPicPr/>
          <p:nvPr/>
        </p:nvPicPr>
        <p:blipFill>
          <a:blip r:embed="rId12"/>
          <a:stretch>
            <a:fillRect/>
          </a:stretch>
        </p:blipFill>
        <p:spPr>
          <a:xfrm>
            <a:off x="8997950" y="4366260"/>
            <a:ext cx="2517140" cy="1647825"/>
          </a:xfrm>
          <a:prstGeom prst="rect">
            <a:avLst/>
          </a:prstGeom>
        </p:spPr>
      </p:pic>
      <p:sp>
        <p:nvSpPr>
          <p:cNvPr id="21" name="文本框 20"/>
          <p:cNvSpPr txBox="1"/>
          <p:nvPr/>
        </p:nvSpPr>
        <p:spPr>
          <a:xfrm>
            <a:off x="9246235" y="5993765"/>
            <a:ext cx="1835150" cy="521970"/>
          </a:xfrm>
          <a:prstGeom prst="rect">
            <a:avLst/>
          </a:prstGeom>
          <a:noFill/>
        </p:spPr>
        <p:txBody>
          <a:bodyPr wrap="square" rtlCol="0" anchor="t">
            <a:spAutoFit/>
          </a:bodyPr>
          <a:p>
            <a:pPr algn="ctr"/>
            <a:r>
              <a:rPr lang="en-US" sz="2800">
                <a:solidFill>
                  <a:srgbClr val="C00000"/>
                </a:solidFill>
                <a:latin typeface="Arial Narrow" panose="020B0606020202030204" charset="0"/>
                <a:ea typeface="华文中宋" panose="02010600040101010101" charset="-122"/>
                <a:cs typeface="Arial Narrow" panose="020B0606020202030204" charset="0"/>
                <a:sym typeface="+mn-ea"/>
              </a:rPr>
              <a:t>flutter</a:t>
            </a:r>
            <a:endParaRPr lang="en-US" sz="2800">
              <a:solidFill>
                <a:srgbClr val="C00000"/>
              </a:solidFill>
              <a:latin typeface="Arial Narrow" panose="020B0606020202030204" charset="0"/>
              <a:ea typeface="华文中宋" panose="02010600040101010101" charset="-122"/>
              <a:cs typeface="Arial Narrow" panose="020B060602020203020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heckerboard(across)">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checkerboard(across)">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checkerboard(across)">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checkerboard(across)">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checkerboard(across)">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checkerboard(across)">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checkerboard(across)">
                                      <p:cBhvr>
                                        <p:cTn id="4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P spid="9" grpId="0"/>
      <p:bldP spid="12" grpId="0"/>
      <p:bldP spid="14" grpId="0"/>
      <p:bldP spid="16" grpId="0"/>
      <p:bldP spid="19"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100" name="文本框 4"/>
          <p:cNvSpPr txBox="1">
            <a:spLocks noChangeArrowheads="1"/>
          </p:cNvSpPr>
          <p:nvPr/>
        </p:nvSpPr>
        <p:spPr bwMode="auto">
          <a:xfrm>
            <a:off x="184150" y="160338"/>
            <a:ext cx="2216150" cy="460375"/>
          </a:xfrm>
          <a:prstGeom prst="rect">
            <a:avLst/>
          </a:prstGeom>
          <a:noFill/>
          <a:ln w="9525">
            <a:noFill/>
            <a:miter lim="800000"/>
          </a:ln>
          <a:effectLst>
            <a:outerShdw blurRad="50800" dist="38100" dir="5400000" algn="t" rotWithShape="0">
              <a:prstClr val="black">
                <a:alpha val="40000"/>
              </a:prstClr>
            </a:outerShdw>
          </a:effectLst>
        </p:spPr>
        <p:txBody>
          <a:bodyPr>
            <a:spAutoFit/>
          </a:bodyPr>
          <a:lstStyle/>
          <a:p>
            <a:pPr eaLnBrk="1" hangingPunct="1">
              <a:buFont typeface="Arial" panose="020B0604020202020204" pitchFamily="34" charset="0"/>
              <a:buNone/>
            </a:pPr>
            <a:r>
              <a:rPr lang="en-US" altLang="zh-CN" sz="2400" dirty="0">
                <a:solidFill>
                  <a:schemeClr val="bg1"/>
                </a:solidFill>
                <a:latin typeface="Arial Black" panose="020B0A04020102020204" pitchFamily="34" charset="0"/>
              </a:rPr>
              <a:t>Glossary</a:t>
            </a:r>
            <a:endParaRPr lang="en-US" altLang="zh-CN" sz="2400" dirty="0">
              <a:solidFill>
                <a:schemeClr val="bg1"/>
              </a:solidFill>
              <a:latin typeface="Arial Black" panose="020B0A04020102020204" pitchFamily="34" charset="0"/>
            </a:endParaRPr>
          </a:p>
        </p:txBody>
      </p:sp>
      <p:pic>
        <p:nvPicPr>
          <p:cNvPr id="8" name="图片 7">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rcRect t="18378" b="31548"/>
          <a:stretch>
            <a:fillRect/>
          </a:stretch>
        </p:blipFill>
        <p:spPr>
          <a:xfrm>
            <a:off x="10627995" y="160020"/>
            <a:ext cx="524510" cy="427355"/>
          </a:xfrm>
          <a:prstGeom prst="rect">
            <a:avLst/>
          </a:prstGeom>
        </p:spPr>
      </p:pic>
      <p:pic>
        <p:nvPicPr>
          <p:cNvPr id="10" name="图片 9">
            <a:hlinkClick r:id="rId2" action="ppaction://hlinksldjump"/>
          </p:cNvPr>
          <p:cNvPicPr>
            <a:picLocks noChangeAspect="1"/>
          </p:cNvPicPr>
          <p:nvPr/>
        </p:nvPicPr>
        <p:blipFill>
          <a:blip r:embed="rId4">
            <a:extLst>
              <a:ext uri="{28A0092B-C50C-407E-A947-70E740481C1C}">
                <a14:useLocalDpi xmlns:a14="http://schemas.microsoft.com/office/drawing/2010/main" val="0"/>
              </a:ext>
            </a:extLst>
          </a:blip>
          <a:srcRect l="10347" t="37811" r="43034" b="24326"/>
          <a:stretch>
            <a:fillRect/>
          </a:stretch>
        </p:blipFill>
        <p:spPr>
          <a:xfrm>
            <a:off x="11264265" y="174625"/>
            <a:ext cx="503555" cy="454660"/>
          </a:xfrm>
          <a:prstGeom prst="rect">
            <a:avLst/>
          </a:prstGeom>
        </p:spPr>
      </p:pic>
      <p:sp>
        <p:nvSpPr>
          <p:cNvPr id="3" name="文本框 2"/>
          <p:cNvSpPr txBox="1"/>
          <p:nvPr/>
        </p:nvSpPr>
        <p:spPr>
          <a:xfrm>
            <a:off x="619125" y="1999615"/>
            <a:ext cx="11148695" cy="3905885"/>
          </a:xfrm>
          <a:prstGeom prst="rect">
            <a:avLst/>
          </a:prstGeom>
          <a:noFill/>
        </p:spPr>
        <p:txBody>
          <a:bodyPr wrap="square" rtlCol="0">
            <a:noAutofit/>
          </a:bodyPr>
          <a:p>
            <a:pPr>
              <a:lnSpc>
                <a:spcPct val="110000"/>
              </a:lnSpc>
            </a:pPr>
            <a:r>
              <a:rPr lang="en-US" altLang="zh-CN" sz="2800">
                <a:latin typeface="Times New Roman" panose="02020603050405020304" charset="0"/>
                <a:ea typeface="华文中宋" panose="02010600040101010101" charset="-122"/>
                <a:cs typeface="Times New Roman" panose="02020603050405020304" charset="0"/>
              </a:rPr>
              <a:t>1. </a:t>
            </a:r>
            <a:r>
              <a:rPr lang="en-US" altLang="zh-CN" sz="2800" dirty="0" smtClean="0">
                <a:solidFill>
                  <a:prstClr val="black"/>
                </a:solidFill>
                <a:latin typeface="Times New Roman" panose="02020603050405020304" charset="0"/>
                <a:cs typeface="Times New Roman" panose="02020603050405020304" charset="0"/>
                <a:sym typeface="+mn-ea"/>
              </a:rPr>
              <a:t>No one can </a:t>
            </a:r>
            <a:r>
              <a:rPr lang="en-US" altLang="zh-CN" sz="2800" dirty="0" smtClean="0">
                <a:solidFill>
                  <a:prstClr val="black"/>
                </a:solidFill>
                <a:latin typeface="Times New Roman" panose="02020603050405020304" charset="0"/>
                <a:cs typeface="Times New Roman" panose="02020603050405020304" charset="0"/>
                <a:sym typeface="+mn-ea"/>
              </a:rPr>
              <a:t>________</a:t>
            </a:r>
            <a:r>
              <a:rPr lang="en-US" altLang="zh-CN" sz="2800" dirty="0" smtClean="0">
                <a:solidFill>
                  <a:prstClr val="black"/>
                </a:solidFill>
                <a:latin typeface="Times New Roman" panose="02020603050405020304" charset="0"/>
                <a:cs typeface="Times New Roman" panose="02020603050405020304" charset="0"/>
                <a:sym typeface="+mn-ea"/>
              </a:rPr>
              <a:t> that climate change is a pressing issue.</a:t>
            </a:r>
            <a:r>
              <a:rPr lang="en-US" altLang="zh-CN" sz="2800" dirty="0" smtClean="0">
                <a:solidFill>
                  <a:prstClr val="black"/>
                </a:solidFill>
                <a:latin typeface="Times New Roman" panose="02020603050405020304" charset="0"/>
                <a:cs typeface="Times New Roman" panose="02020603050405020304" charset="0"/>
                <a:sym typeface="+mn-ea"/>
              </a:rPr>
              <a:t> </a:t>
            </a:r>
            <a:endParaRPr lang="en-US" altLang="zh-CN" sz="2800">
              <a:latin typeface="Times New Roman" panose="02020603050405020304" charset="0"/>
              <a:ea typeface="华文中宋" panose="02010600040101010101" charset="-122"/>
              <a:cs typeface="Times New Roman" panose="02020603050405020304" charset="0"/>
            </a:endParaRPr>
          </a:p>
          <a:p>
            <a:pPr>
              <a:lnSpc>
                <a:spcPct val="110000"/>
              </a:lnSpc>
            </a:pPr>
            <a:r>
              <a:rPr lang="en-US" altLang="zh-CN" sz="2800">
                <a:latin typeface="Times New Roman" panose="02020603050405020304" charset="0"/>
                <a:ea typeface="华文中宋" panose="02010600040101010101" charset="-122"/>
                <a:cs typeface="Times New Roman" panose="02020603050405020304" charset="0"/>
              </a:rPr>
              <a:t>2. </a:t>
            </a:r>
            <a:r>
              <a:rPr lang="en-US" altLang="zh-CN" sz="2800" dirty="0" smtClean="0">
                <a:solidFill>
                  <a:prstClr val="black"/>
                </a:solidFill>
                <a:latin typeface="Times New Roman" panose="02020603050405020304" charset="0"/>
                <a:cs typeface="Times New Roman" panose="02020603050405020304" charset="0"/>
                <a:sym typeface="+mn-ea"/>
              </a:rPr>
              <a:t>There is a </a:t>
            </a:r>
            <a:r>
              <a:rPr lang="en-US" altLang="zh-CN" sz="2800" dirty="0" smtClean="0">
                <a:solidFill>
                  <a:prstClr val="black"/>
                </a:solidFill>
                <a:latin typeface="Times New Roman" panose="02020603050405020304" charset="0"/>
                <a:cs typeface="Times New Roman" panose="02020603050405020304" charset="0"/>
                <a:sym typeface="+mn-ea"/>
              </a:rPr>
              <a:t>________</a:t>
            </a:r>
            <a:r>
              <a:rPr lang="en-US" altLang="zh-CN" sz="2800" dirty="0" smtClean="0">
                <a:solidFill>
                  <a:prstClr val="black"/>
                </a:solidFill>
                <a:latin typeface="Times New Roman" panose="02020603050405020304" charset="0"/>
                <a:cs typeface="Times New Roman" panose="02020603050405020304" charset="0"/>
                <a:sym typeface="+mn-ea"/>
              </a:rPr>
              <a:t> hope that they might be alive after the plane crash.</a:t>
            </a:r>
            <a:endParaRPr lang="en-US" altLang="zh-CN" sz="2800">
              <a:latin typeface="Times New Roman" panose="02020603050405020304" charset="0"/>
              <a:ea typeface="华文中宋" panose="02010600040101010101" charset="-122"/>
              <a:cs typeface="Times New Roman" panose="02020603050405020304" charset="0"/>
            </a:endParaRPr>
          </a:p>
          <a:p>
            <a:pPr>
              <a:lnSpc>
                <a:spcPct val="110000"/>
              </a:lnSpc>
            </a:pPr>
            <a:r>
              <a:rPr lang="en-US" altLang="zh-CN" sz="2800">
                <a:latin typeface="Times New Roman" panose="02020603050405020304" charset="0"/>
                <a:ea typeface="华文中宋" panose="02010600040101010101" charset="-122"/>
                <a:cs typeface="Times New Roman" panose="02020603050405020304" charset="0"/>
              </a:rPr>
              <a:t>3. </a:t>
            </a:r>
            <a:r>
              <a:rPr lang="en-US" altLang="zh-CN" sz="2800" dirty="0">
                <a:solidFill>
                  <a:sysClr val="windowText" lastClr="000000"/>
                </a:solidFill>
                <a:latin typeface="Times New Roman" panose="02020603050405020304" charset="0"/>
                <a:ea typeface="宋体" panose="02010600030101010101" pitchFamily="2" charset="-122"/>
                <a:cs typeface="Times New Roman" panose="02020603050405020304" charset="0"/>
                <a:sym typeface="+mn-ea"/>
              </a:rPr>
              <a:t>Linda’s enthusiasm began to _______ away few people listened to her</a:t>
            </a:r>
            <a:r>
              <a:rPr lang="en-US" altLang="zh-CN" sz="2800" dirty="0">
                <a:solidFill>
                  <a:sysClr val="windowText" lastClr="000000"/>
                </a:solidFill>
                <a:latin typeface="Times New Roman" panose="02020603050405020304" charset="0"/>
                <a:ea typeface="宋体" panose="02010600030101010101" pitchFamily="2" charset="-122"/>
                <a:cs typeface="Times New Roman" panose="02020603050405020304" charset="0"/>
                <a:sym typeface="+mn-ea"/>
              </a:rPr>
              <a:t>.</a:t>
            </a:r>
            <a:endParaRPr lang="en-US" altLang="zh-CN" sz="2800">
              <a:latin typeface="Times New Roman" panose="02020603050405020304" charset="0"/>
              <a:ea typeface="华文中宋" panose="02010600040101010101" charset="-122"/>
              <a:cs typeface="Times New Roman" panose="02020603050405020304" charset="0"/>
            </a:endParaRPr>
          </a:p>
          <a:p>
            <a:pPr>
              <a:lnSpc>
                <a:spcPct val="110000"/>
              </a:lnSpc>
            </a:pPr>
            <a:r>
              <a:rPr lang="en-US" altLang="zh-CN" sz="2800">
                <a:latin typeface="Times New Roman" panose="02020603050405020304" charset="0"/>
                <a:ea typeface="华文中宋" panose="02010600040101010101" charset="-122"/>
                <a:cs typeface="Times New Roman" panose="02020603050405020304" charset="0"/>
              </a:rPr>
              <a:t>4. </a:t>
            </a:r>
            <a:r>
              <a:rPr lang="en-US" altLang="zh-CN" sz="2800" dirty="0">
                <a:solidFill>
                  <a:prstClr val="black"/>
                </a:solidFill>
                <a:latin typeface="Times New Roman" panose="02020603050405020304" charset="0"/>
                <a:cs typeface="Times New Roman" panose="02020603050405020304" charset="0"/>
                <a:sym typeface="+mn-ea"/>
              </a:rPr>
              <a:t>During the Renaissance, art and science were in full </a:t>
            </a:r>
            <a:r>
              <a:rPr lang="en-US" altLang="zh-CN" sz="2800">
                <a:latin typeface="Times New Roman" panose="02020603050405020304" charset="0"/>
                <a:ea typeface="华文中宋" panose="02010600040101010101" charset="-122"/>
                <a:cs typeface="Times New Roman" panose="02020603050405020304" charset="0"/>
                <a:sym typeface="+mn-ea"/>
              </a:rPr>
              <a:t>________</a:t>
            </a:r>
            <a:r>
              <a:rPr lang="en-US" altLang="zh-CN" sz="2800" dirty="0">
                <a:solidFill>
                  <a:prstClr val="black"/>
                </a:solidFill>
                <a:latin typeface="Times New Roman" panose="02020603050405020304" charset="0"/>
                <a:cs typeface="Times New Roman" panose="02020603050405020304" charset="0"/>
                <a:sym typeface="+mn-ea"/>
              </a:rPr>
              <a:t>.</a:t>
            </a:r>
            <a:endParaRPr lang="en-US" altLang="zh-CN" sz="2800">
              <a:latin typeface="Times New Roman" panose="02020603050405020304" charset="0"/>
              <a:ea typeface="华文中宋" panose="02010600040101010101" charset="-122"/>
              <a:cs typeface="Times New Roman" panose="02020603050405020304" charset="0"/>
            </a:endParaRPr>
          </a:p>
          <a:p>
            <a:pPr>
              <a:lnSpc>
                <a:spcPct val="110000"/>
              </a:lnSpc>
            </a:pPr>
            <a:r>
              <a:rPr lang="en-US" altLang="zh-CN" sz="2800">
                <a:latin typeface="Times New Roman" panose="02020603050405020304" charset="0"/>
                <a:ea typeface="华文中宋" panose="02010600040101010101" charset="-122"/>
                <a:cs typeface="Times New Roman" panose="02020603050405020304" charset="0"/>
              </a:rPr>
              <a:t>5. News of the defeat quickly burst the </a:t>
            </a:r>
            <a:r>
              <a:rPr lang="en-US" altLang="zh-CN" sz="2800">
                <a:latin typeface="Times New Roman" panose="02020603050405020304" charset="0"/>
                <a:ea typeface="华文中宋" panose="02010600040101010101" charset="-122"/>
                <a:cs typeface="Times New Roman" panose="02020603050405020304" charset="0"/>
                <a:sym typeface="+mn-ea"/>
              </a:rPr>
              <a:t>________</a:t>
            </a:r>
            <a:r>
              <a:rPr lang="en-US" altLang="zh-CN" sz="2800">
                <a:latin typeface="Times New Roman" panose="02020603050405020304" charset="0"/>
                <a:ea typeface="华文中宋" panose="02010600040101010101" charset="-122"/>
                <a:cs typeface="Times New Roman" panose="02020603050405020304" charset="0"/>
              </a:rPr>
              <a:t> of our self-confidence.</a:t>
            </a:r>
            <a:endParaRPr lang="en-US" altLang="zh-CN" sz="2800">
              <a:latin typeface="Times New Roman" panose="02020603050405020304" charset="0"/>
              <a:ea typeface="华文中宋" panose="02010600040101010101" charset="-122"/>
              <a:cs typeface="Times New Roman" panose="02020603050405020304" charset="0"/>
            </a:endParaRPr>
          </a:p>
          <a:p>
            <a:pPr>
              <a:lnSpc>
                <a:spcPct val="110000"/>
              </a:lnSpc>
            </a:pPr>
            <a:r>
              <a:rPr lang="en-US" altLang="zh-CN" sz="2800">
                <a:latin typeface="Times New Roman" panose="02020603050405020304" charset="0"/>
                <a:ea typeface="华文中宋" panose="02010600040101010101" charset="-122"/>
                <a:cs typeface="Times New Roman" panose="02020603050405020304" charset="0"/>
              </a:rPr>
              <a:t>6. They </a:t>
            </a:r>
            <a:r>
              <a:rPr lang="en-US" altLang="zh-CN" sz="2800">
                <a:latin typeface="Times New Roman" panose="02020603050405020304" charset="0"/>
                <a:ea typeface="华文中宋" panose="02010600040101010101" charset="-122"/>
                <a:cs typeface="Times New Roman" panose="02020603050405020304" charset="0"/>
                <a:sym typeface="+mn-ea"/>
              </a:rPr>
              <a:t>________</a:t>
            </a:r>
            <a:r>
              <a:rPr lang="en-US" altLang="zh-CN" sz="2800">
                <a:latin typeface="Times New Roman" panose="02020603050405020304" charset="0"/>
                <a:ea typeface="华文中宋" panose="02010600040101010101" charset="-122"/>
                <a:cs typeface="Times New Roman" panose="02020603050405020304" charset="0"/>
              </a:rPr>
              <a:t> over coffee until around midnight.</a:t>
            </a:r>
            <a:endParaRPr lang="en-US" altLang="zh-CN" sz="2800">
              <a:latin typeface="Times New Roman" panose="02020603050405020304" charset="0"/>
              <a:ea typeface="华文中宋" panose="02010600040101010101" charset="-122"/>
              <a:cs typeface="Times New Roman" panose="02020603050405020304" charset="0"/>
            </a:endParaRPr>
          </a:p>
          <a:p>
            <a:pPr>
              <a:lnSpc>
                <a:spcPct val="110000"/>
              </a:lnSpc>
            </a:pPr>
            <a:r>
              <a:rPr lang="en-US" altLang="zh-CN" sz="2800">
                <a:latin typeface="Times New Roman" panose="02020603050405020304" charset="0"/>
                <a:ea typeface="华文中宋" panose="02010600040101010101" charset="-122"/>
                <a:cs typeface="Times New Roman" panose="02020603050405020304" charset="0"/>
              </a:rPr>
              <a:t>7. Due to the war in Middle East, the price of petrol has </a:t>
            </a:r>
            <a:r>
              <a:rPr lang="en-US" altLang="zh-CN" sz="2800">
                <a:latin typeface="Times New Roman" panose="02020603050405020304" charset="0"/>
                <a:ea typeface="华文中宋" panose="02010600040101010101" charset="-122"/>
                <a:cs typeface="Times New Roman" panose="02020603050405020304" charset="0"/>
                <a:sym typeface="+mn-ea"/>
              </a:rPr>
              <a:t>________</a:t>
            </a:r>
            <a:r>
              <a:rPr lang="en-US" altLang="zh-CN" sz="2800">
                <a:latin typeface="Times New Roman" panose="02020603050405020304" charset="0"/>
                <a:ea typeface="华文中宋" panose="02010600040101010101" charset="-122"/>
                <a:cs typeface="Times New Roman" panose="02020603050405020304" charset="0"/>
              </a:rPr>
              <a:t> recently.</a:t>
            </a:r>
            <a:endParaRPr lang="en-US" altLang="zh-CN" sz="2800">
              <a:latin typeface="Times New Roman" panose="02020603050405020304" charset="0"/>
              <a:ea typeface="华文中宋" panose="02010600040101010101" charset="-122"/>
              <a:cs typeface="Times New Roman" panose="02020603050405020304" charset="0"/>
            </a:endParaRPr>
          </a:p>
          <a:p>
            <a:pPr>
              <a:lnSpc>
                <a:spcPct val="110000"/>
              </a:lnSpc>
            </a:pPr>
            <a:r>
              <a:rPr lang="en-US" altLang="zh-CN" sz="2800">
                <a:latin typeface="Times New Roman" panose="02020603050405020304" charset="0"/>
                <a:ea typeface="华文中宋" panose="02010600040101010101" charset="-122"/>
                <a:cs typeface="Times New Roman" panose="02020603050405020304" charset="0"/>
              </a:rPr>
              <a:t>8. We need to _______ this kind of bad behavior in the bud.</a:t>
            </a:r>
            <a:endParaRPr lang="en-US" altLang="zh-CN" sz="2800">
              <a:latin typeface="Times New Roman" panose="02020603050405020304" charset="0"/>
              <a:ea typeface="华文中宋" panose="02010600040101010101" charset="-122"/>
              <a:cs typeface="Times New Roman" panose="02020603050405020304" charset="0"/>
            </a:endParaRPr>
          </a:p>
        </p:txBody>
      </p:sp>
      <p:sp>
        <p:nvSpPr>
          <p:cNvPr id="2" name="文本框 1"/>
          <p:cNvSpPr txBox="1"/>
          <p:nvPr/>
        </p:nvSpPr>
        <p:spPr>
          <a:xfrm>
            <a:off x="803910" y="1379220"/>
            <a:ext cx="9418955" cy="521970"/>
          </a:xfrm>
          <a:prstGeom prst="rect">
            <a:avLst/>
          </a:prstGeom>
          <a:noFill/>
          <a:ln w="28575">
            <a:solidFill>
              <a:schemeClr val="tx1"/>
            </a:solidFill>
          </a:ln>
        </p:spPr>
        <p:txBody>
          <a:bodyPr wrap="square" rtlCol="0">
            <a:spAutoFit/>
          </a:bodyPr>
          <a:p>
            <a:r>
              <a:rPr lang="en-US" altLang="zh-CN" sz="2800">
                <a:latin typeface="Arial Narrow" panose="020B0606020202030204" charset="0"/>
                <a:cs typeface="Arial Narrow" panose="020B0606020202030204" charset="0"/>
              </a:rPr>
              <a:t>   bloom     bubble     deny      ebb      faint      linger     nip     soar    </a:t>
            </a:r>
            <a:endParaRPr lang="en-US" altLang="zh-CN" sz="2800">
              <a:latin typeface="Arial Narrow" panose="020B0606020202030204" charset="0"/>
              <a:cs typeface="Arial Narrow" panose="020B0606020202030204" charset="0"/>
            </a:endParaRPr>
          </a:p>
        </p:txBody>
      </p:sp>
      <p:sp>
        <p:nvSpPr>
          <p:cNvPr id="4" name="文本框 3"/>
          <p:cNvSpPr txBox="1"/>
          <p:nvPr/>
        </p:nvSpPr>
        <p:spPr>
          <a:xfrm>
            <a:off x="667385" y="716280"/>
            <a:ext cx="9474835" cy="565150"/>
          </a:xfrm>
          <a:prstGeom prst="rect">
            <a:avLst/>
          </a:prstGeom>
          <a:noFill/>
        </p:spPr>
        <p:txBody>
          <a:bodyPr wrap="square" rtlCol="0">
            <a:spAutoFit/>
          </a:bodyPr>
          <a:p>
            <a:pPr>
              <a:lnSpc>
                <a:spcPct val="110000"/>
              </a:lnSpc>
            </a:pPr>
            <a:r>
              <a:rPr lang="en-US" altLang="zh-CN" sz="2800" i="1">
                <a:latin typeface="Times New Roman" panose="02020603050405020304" charset="0"/>
                <a:ea typeface="华文中宋" panose="02010600040101010101" charset="-122"/>
                <a:cs typeface="Times New Roman" panose="02020603050405020304" charset="0"/>
                <a:sym typeface="+mn-ea"/>
              </a:rPr>
              <a:t>Fill in each blank with the best word from the given words.</a:t>
            </a:r>
            <a:endParaRPr lang="en-US" altLang="zh-CN" sz="2800" i="1">
              <a:latin typeface="Times New Roman" panose="02020603050405020304" charset="0"/>
              <a:ea typeface="华文中宋" panose="02010600040101010101" charset="-122"/>
              <a:cs typeface="Times New Roman" panose="02020603050405020304" charset="0"/>
            </a:endParaRPr>
          </a:p>
        </p:txBody>
      </p:sp>
      <p:sp>
        <p:nvSpPr>
          <p:cNvPr id="17" name="文本框 16"/>
          <p:cNvSpPr txBox="1"/>
          <p:nvPr/>
        </p:nvSpPr>
        <p:spPr>
          <a:xfrm>
            <a:off x="3032125" y="1998980"/>
            <a:ext cx="821690" cy="521970"/>
          </a:xfrm>
          <a:prstGeom prst="rect">
            <a:avLst/>
          </a:prstGeom>
          <a:noFill/>
        </p:spPr>
        <p:txBody>
          <a:bodyPr wrap="square" rtlCol="0" anchor="t">
            <a:spAutoFit/>
          </a:bodyPr>
          <a:p>
            <a:pPr algn="ctr"/>
            <a:r>
              <a:rPr lang="en-US" sz="2800">
                <a:solidFill>
                  <a:srgbClr val="C00000"/>
                </a:solidFill>
                <a:latin typeface="Arial Narrow" panose="020B0606020202030204" charset="0"/>
                <a:ea typeface="华文中宋" panose="02010600040101010101" charset="-122"/>
                <a:cs typeface="Arial Narrow" panose="020B0606020202030204" charset="0"/>
                <a:sym typeface="+mn-ea"/>
              </a:rPr>
              <a:t>deny</a:t>
            </a:r>
            <a:endParaRPr lang="en-US" sz="2000">
              <a:solidFill>
                <a:srgbClr val="C00000"/>
              </a:solidFill>
              <a:latin typeface="Arial Narrow" panose="020B0606020202030204" charset="0"/>
              <a:ea typeface="华文中宋" panose="02010600040101010101" charset="-122"/>
              <a:cs typeface="Arial Narrow" panose="020B0606020202030204" charset="0"/>
              <a:sym typeface="+mn-ea"/>
            </a:endParaRPr>
          </a:p>
        </p:txBody>
      </p:sp>
      <p:sp>
        <p:nvSpPr>
          <p:cNvPr id="5" name="文本框 4"/>
          <p:cNvSpPr txBox="1"/>
          <p:nvPr/>
        </p:nvSpPr>
        <p:spPr>
          <a:xfrm>
            <a:off x="2717800" y="2455545"/>
            <a:ext cx="970915" cy="521970"/>
          </a:xfrm>
          <a:prstGeom prst="rect">
            <a:avLst/>
          </a:prstGeom>
          <a:noFill/>
        </p:spPr>
        <p:txBody>
          <a:bodyPr wrap="square" rtlCol="0" anchor="t">
            <a:spAutoFit/>
          </a:bodyPr>
          <a:p>
            <a:pPr algn="ctr"/>
            <a:r>
              <a:rPr lang="en-US" sz="2800">
                <a:solidFill>
                  <a:srgbClr val="C00000"/>
                </a:solidFill>
                <a:latin typeface="Arial Narrow" panose="020B0606020202030204" charset="0"/>
                <a:ea typeface="华文中宋" panose="02010600040101010101" charset="-122"/>
                <a:cs typeface="Arial Narrow" panose="020B0606020202030204" charset="0"/>
                <a:sym typeface="+mn-ea"/>
              </a:rPr>
              <a:t>faint</a:t>
            </a:r>
            <a:endParaRPr lang="en-US" sz="2000">
              <a:solidFill>
                <a:srgbClr val="C00000"/>
              </a:solidFill>
              <a:latin typeface="Arial Narrow" panose="020B0606020202030204" charset="0"/>
              <a:ea typeface="华文中宋" panose="02010600040101010101" charset="-122"/>
              <a:cs typeface="Arial Narrow" panose="020B0606020202030204" charset="0"/>
              <a:sym typeface="+mn-ea"/>
            </a:endParaRPr>
          </a:p>
        </p:txBody>
      </p:sp>
      <p:sp>
        <p:nvSpPr>
          <p:cNvPr id="6" name="文本框 5"/>
          <p:cNvSpPr txBox="1"/>
          <p:nvPr/>
        </p:nvSpPr>
        <p:spPr>
          <a:xfrm>
            <a:off x="5349240" y="2916555"/>
            <a:ext cx="1021080" cy="521970"/>
          </a:xfrm>
          <a:prstGeom prst="rect">
            <a:avLst/>
          </a:prstGeom>
          <a:noFill/>
        </p:spPr>
        <p:txBody>
          <a:bodyPr wrap="square" rtlCol="0" anchor="t">
            <a:spAutoFit/>
          </a:bodyPr>
          <a:p>
            <a:pPr algn="ctr"/>
            <a:r>
              <a:rPr lang="en-US" sz="2800">
                <a:solidFill>
                  <a:srgbClr val="C00000"/>
                </a:solidFill>
                <a:latin typeface="Arial Narrow" panose="020B0606020202030204" charset="0"/>
                <a:ea typeface="华文中宋" panose="02010600040101010101" charset="-122"/>
                <a:cs typeface="Arial Narrow" panose="020B0606020202030204" charset="0"/>
                <a:sym typeface="+mn-ea"/>
              </a:rPr>
              <a:t>ebb</a:t>
            </a:r>
            <a:endParaRPr lang="en-US" sz="2000">
              <a:solidFill>
                <a:srgbClr val="C00000"/>
              </a:solidFill>
              <a:latin typeface="Arial Narrow" panose="020B0606020202030204" charset="0"/>
              <a:ea typeface="华文中宋" panose="02010600040101010101" charset="-122"/>
              <a:cs typeface="Arial Narrow" panose="020B0606020202030204" charset="0"/>
              <a:sym typeface="+mn-ea"/>
            </a:endParaRPr>
          </a:p>
        </p:txBody>
      </p:sp>
      <p:sp>
        <p:nvSpPr>
          <p:cNvPr id="7" name="文本框 6"/>
          <p:cNvSpPr txBox="1"/>
          <p:nvPr/>
        </p:nvSpPr>
        <p:spPr>
          <a:xfrm>
            <a:off x="8656320" y="3438525"/>
            <a:ext cx="1021080" cy="521970"/>
          </a:xfrm>
          <a:prstGeom prst="rect">
            <a:avLst/>
          </a:prstGeom>
          <a:noFill/>
        </p:spPr>
        <p:txBody>
          <a:bodyPr wrap="square" rtlCol="0" anchor="t">
            <a:spAutoFit/>
          </a:bodyPr>
          <a:p>
            <a:pPr algn="ctr"/>
            <a:r>
              <a:rPr lang="en-US" sz="2800">
                <a:solidFill>
                  <a:srgbClr val="C00000"/>
                </a:solidFill>
                <a:latin typeface="Arial Narrow" panose="020B0606020202030204" charset="0"/>
                <a:ea typeface="华文中宋" panose="02010600040101010101" charset="-122"/>
                <a:cs typeface="Arial Narrow" panose="020B0606020202030204" charset="0"/>
                <a:sym typeface="+mn-ea"/>
              </a:rPr>
              <a:t>bloom</a:t>
            </a:r>
            <a:endParaRPr lang="en-US" sz="2000">
              <a:solidFill>
                <a:srgbClr val="C00000"/>
              </a:solidFill>
              <a:latin typeface="Arial Narrow" panose="020B0606020202030204" charset="0"/>
              <a:ea typeface="华文中宋" panose="02010600040101010101" charset="-122"/>
              <a:cs typeface="Arial Narrow" panose="020B0606020202030204" charset="0"/>
              <a:sym typeface="+mn-ea"/>
            </a:endParaRPr>
          </a:p>
        </p:txBody>
      </p:sp>
      <p:sp>
        <p:nvSpPr>
          <p:cNvPr id="9" name="文本框 8"/>
          <p:cNvSpPr txBox="1"/>
          <p:nvPr/>
        </p:nvSpPr>
        <p:spPr>
          <a:xfrm>
            <a:off x="6370320" y="3862705"/>
            <a:ext cx="1295400" cy="521970"/>
          </a:xfrm>
          <a:prstGeom prst="rect">
            <a:avLst/>
          </a:prstGeom>
          <a:noFill/>
        </p:spPr>
        <p:txBody>
          <a:bodyPr wrap="square" rtlCol="0" anchor="t">
            <a:spAutoFit/>
          </a:bodyPr>
          <a:p>
            <a:pPr algn="ctr"/>
            <a:r>
              <a:rPr lang="en-US" sz="2800">
                <a:solidFill>
                  <a:srgbClr val="C00000"/>
                </a:solidFill>
                <a:latin typeface="Arial Narrow" panose="020B0606020202030204" charset="0"/>
                <a:ea typeface="华文中宋" panose="02010600040101010101" charset="-122"/>
                <a:cs typeface="Arial Narrow" panose="020B0606020202030204" charset="0"/>
                <a:sym typeface="+mn-ea"/>
              </a:rPr>
              <a:t>bubble</a:t>
            </a:r>
            <a:endParaRPr lang="en-US" sz="2000">
              <a:solidFill>
                <a:srgbClr val="C00000"/>
              </a:solidFill>
              <a:latin typeface="Arial Narrow" panose="020B0606020202030204" charset="0"/>
              <a:ea typeface="华文中宋" panose="02010600040101010101" charset="-122"/>
              <a:cs typeface="Arial Narrow" panose="020B0606020202030204" charset="0"/>
              <a:sym typeface="+mn-ea"/>
            </a:endParaRPr>
          </a:p>
        </p:txBody>
      </p:sp>
      <p:sp>
        <p:nvSpPr>
          <p:cNvPr id="11" name="文本框 10"/>
          <p:cNvSpPr txBox="1"/>
          <p:nvPr/>
        </p:nvSpPr>
        <p:spPr>
          <a:xfrm>
            <a:off x="2011045" y="4375150"/>
            <a:ext cx="1279525" cy="521970"/>
          </a:xfrm>
          <a:prstGeom prst="rect">
            <a:avLst/>
          </a:prstGeom>
          <a:noFill/>
        </p:spPr>
        <p:txBody>
          <a:bodyPr wrap="square" rtlCol="0" anchor="t">
            <a:spAutoFit/>
          </a:bodyPr>
          <a:p>
            <a:pPr algn="ctr"/>
            <a:r>
              <a:rPr lang="en-US" sz="2800">
                <a:solidFill>
                  <a:srgbClr val="C00000"/>
                </a:solidFill>
                <a:latin typeface="Arial Narrow" panose="020B0606020202030204" charset="0"/>
                <a:ea typeface="华文中宋" panose="02010600040101010101" charset="-122"/>
                <a:cs typeface="Arial Narrow" panose="020B0606020202030204" charset="0"/>
                <a:sym typeface="+mn-ea"/>
              </a:rPr>
              <a:t>lingered</a:t>
            </a:r>
            <a:endParaRPr lang="en-US" sz="2000">
              <a:solidFill>
                <a:srgbClr val="C00000"/>
              </a:solidFill>
              <a:latin typeface="Arial Narrow" panose="020B0606020202030204" charset="0"/>
              <a:ea typeface="华文中宋" panose="02010600040101010101" charset="-122"/>
              <a:cs typeface="Arial Narrow" panose="020B0606020202030204" charset="0"/>
              <a:sym typeface="+mn-ea"/>
            </a:endParaRPr>
          </a:p>
        </p:txBody>
      </p:sp>
      <p:sp>
        <p:nvSpPr>
          <p:cNvPr id="12" name="文本框 11"/>
          <p:cNvSpPr txBox="1"/>
          <p:nvPr/>
        </p:nvSpPr>
        <p:spPr>
          <a:xfrm>
            <a:off x="8815705" y="4849495"/>
            <a:ext cx="1203325" cy="521970"/>
          </a:xfrm>
          <a:prstGeom prst="rect">
            <a:avLst/>
          </a:prstGeom>
          <a:noFill/>
        </p:spPr>
        <p:txBody>
          <a:bodyPr wrap="square" rtlCol="0" anchor="t">
            <a:spAutoFit/>
          </a:bodyPr>
          <a:p>
            <a:pPr algn="ctr"/>
            <a:r>
              <a:rPr lang="en-US" sz="2800">
                <a:solidFill>
                  <a:srgbClr val="C00000"/>
                </a:solidFill>
                <a:latin typeface="Arial Narrow" panose="020B0606020202030204" charset="0"/>
                <a:ea typeface="华文中宋" panose="02010600040101010101" charset="-122"/>
                <a:cs typeface="Arial Narrow" panose="020B0606020202030204" charset="0"/>
                <a:sym typeface="+mn-ea"/>
              </a:rPr>
              <a:t>soared</a:t>
            </a:r>
            <a:endParaRPr lang="en-US" sz="2000">
              <a:solidFill>
                <a:srgbClr val="C00000"/>
              </a:solidFill>
              <a:latin typeface="Arial Narrow" panose="020B0606020202030204" charset="0"/>
              <a:ea typeface="华文中宋" panose="02010600040101010101" charset="-122"/>
              <a:cs typeface="Arial Narrow" panose="020B0606020202030204" charset="0"/>
              <a:sym typeface="+mn-ea"/>
            </a:endParaRPr>
          </a:p>
        </p:txBody>
      </p:sp>
      <p:sp>
        <p:nvSpPr>
          <p:cNvPr id="13" name="文本框 12"/>
          <p:cNvSpPr txBox="1"/>
          <p:nvPr/>
        </p:nvSpPr>
        <p:spPr>
          <a:xfrm>
            <a:off x="2832735" y="5309870"/>
            <a:ext cx="1021080" cy="521970"/>
          </a:xfrm>
          <a:prstGeom prst="rect">
            <a:avLst/>
          </a:prstGeom>
          <a:noFill/>
        </p:spPr>
        <p:txBody>
          <a:bodyPr wrap="square" rtlCol="0" anchor="t">
            <a:spAutoFit/>
          </a:bodyPr>
          <a:p>
            <a:pPr algn="ctr"/>
            <a:r>
              <a:rPr lang="en-US" sz="2800">
                <a:solidFill>
                  <a:srgbClr val="C00000"/>
                </a:solidFill>
                <a:latin typeface="Arial Narrow" panose="020B0606020202030204" charset="0"/>
                <a:ea typeface="华文中宋" panose="02010600040101010101" charset="-122"/>
                <a:cs typeface="Arial Narrow" panose="020B0606020202030204" charset="0"/>
                <a:sym typeface="+mn-ea"/>
              </a:rPr>
              <a:t>nip</a:t>
            </a:r>
            <a:endParaRPr lang="en-US" sz="2000">
              <a:solidFill>
                <a:srgbClr val="C00000"/>
              </a:solidFill>
              <a:latin typeface="Arial Narrow" panose="020B0606020202030204" charset="0"/>
              <a:ea typeface="华文中宋" panose="02010600040101010101" charset="-122"/>
              <a:cs typeface="Arial Narrow" panose="020B0606020202030204" charset="0"/>
              <a:sym typeface="+mn-ea"/>
            </a:endParaRPr>
          </a:p>
        </p:txBody>
      </p:sp>
      <p:sp>
        <p:nvSpPr>
          <p:cNvPr id="14" name="文本框 13"/>
          <p:cNvSpPr txBox="1"/>
          <p:nvPr/>
        </p:nvSpPr>
        <p:spPr>
          <a:xfrm>
            <a:off x="9725025" y="3522980"/>
            <a:ext cx="2312670" cy="368300"/>
          </a:xfrm>
          <a:prstGeom prst="rect">
            <a:avLst/>
          </a:prstGeom>
          <a:noFill/>
        </p:spPr>
        <p:txBody>
          <a:bodyPr wrap="square" rtlCol="0" anchor="t">
            <a:spAutoFit/>
          </a:bodyPr>
          <a:p>
            <a:pPr algn="ctr"/>
            <a:r>
              <a:rPr lang="zh-CN" altLang="en-US">
                <a:solidFill>
                  <a:srgbClr val="C00000"/>
                </a:solidFill>
                <a:latin typeface="Arial Narrow" panose="020B0606020202030204" charset="0"/>
                <a:ea typeface="华文中宋" panose="02010600040101010101" charset="-122"/>
                <a:cs typeface="Arial Narrow" panose="020B0606020202030204" charset="0"/>
                <a:sym typeface="+mn-ea"/>
              </a:rPr>
              <a:t>蓬勃发展，处于鼎盛</a:t>
            </a:r>
            <a:endParaRPr lang="zh-CN" altLang="en-US">
              <a:solidFill>
                <a:srgbClr val="C00000"/>
              </a:solidFill>
              <a:latin typeface="Arial Narrow" panose="020B0606020202030204" charset="0"/>
              <a:ea typeface="华文中宋" panose="02010600040101010101" charset="-122"/>
              <a:cs typeface="Arial Narrow" panose="020B0606020202030204" charset="0"/>
              <a:sym typeface="+mn-ea"/>
            </a:endParaRPr>
          </a:p>
        </p:txBody>
      </p:sp>
      <p:sp>
        <p:nvSpPr>
          <p:cNvPr id="15" name="文本框 14"/>
          <p:cNvSpPr txBox="1"/>
          <p:nvPr/>
        </p:nvSpPr>
        <p:spPr>
          <a:xfrm>
            <a:off x="9394825" y="5371465"/>
            <a:ext cx="1437640" cy="368300"/>
          </a:xfrm>
          <a:prstGeom prst="rect">
            <a:avLst/>
          </a:prstGeom>
          <a:noFill/>
        </p:spPr>
        <p:txBody>
          <a:bodyPr wrap="square" rtlCol="0" anchor="t">
            <a:spAutoFit/>
          </a:bodyPr>
          <a:p>
            <a:pPr algn="ctr"/>
            <a:r>
              <a:rPr lang="zh-CN" altLang="en-US">
                <a:solidFill>
                  <a:srgbClr val="C00000"/>
                </a:solidFill>
                <a:latin typeface="Arial Narrow" panose="020B0606020202030204" charset="0"/>
                <a:ea typeface="华文中宋" panose="02010600040101010101" charset="-122"/>
                <a:cs typeface="Arial Narrow" panose="020B0606020202030204" charset="0"/>
                <a:sym typeface="+mn-ea"/>
              </a:rPr>
              <a:t>猛增，</a:t>
            </a:r>
            <a:r>
              <a:rPr lang="zh-CN" altLang="en-US">
                <a:solidFill>
                  <a:srgbClr val="C00000"/>
                </a:solidFill>
                <a:latin typeface="Arial Narrow" panose="020B0606020202030204" charset="0"/>
                <a:ea typeface="华文中宋" panose="02010600040101010101" charset="-122"/>
                <a:cs typeface="Arial Narrow" panose="020B0606020202030204" charset="0"/>
                <a:sym typeface="+mn-ea"/>
              </a:rPr>
              <a:t>飞涨</a:t>
            </a:r>
            <a:endParaRPr lang="zh-CN" altLang="en-US">
              <a:solidFill>
                <a:srgbClr val="C00000"/>
              </a:solidFill>
              <a:latin typeface="Arial Narrow" panose="020B0606020202030204" charset="0"/>
              <a:ea typeface="华文中宋" panose="02010600040101010101" charset="-122"/>
              <a:cs typeface="Arial Narrow" panose="020B0606020202030204" charset="0"/>
              <a:sym typeface="+mn-ea"/>
            </a:endParaRPr>
          </a:p>
        </p:txBody>
      </p:sp>
      <p:sp>
        <p:nvSpPr>
          <p:cNvPr id="18" name="文本框 17"/>
          <p:cNvSpPr txBox="1"/>
          <p:nvPr/>
        </p:nvSpPr>
        <p:spPr>
          <a:xfrm>
            <a:off x="5854700" y="5905500"/>
            <a:ext cx="4090670" cy="368300"/>
          </a:xfrm>
          <a:prstGeom prst="rect">
            <a:avLst/>
          </a:prstGeom>
          <a:noFill/>
        </p:spPr>
        <p:txBody>
          <a:bodyPr wrap="square" rtlCol="0" anchor="t">
            <a:spAutoFit/>
          </a:bodyPr>
          <a:p>
            <a:pPr algn="ctr"/>
            <a:r>
              <a:rPr lang="en-US" altLang="zh-CN">
                <a:solidFill>
                  <a:srgbClr val="C00000"/>
                </a:solidFill>
                <a:latin typeface="Arial Narrow" panose="020B0606020202030204" charset="0"/>
                <a:ea typeface="华文中宋" panose="02010600040101010101" charset="-122"/>
                <a:cs typeface="Arial Narrow" panose="020B0606020202030204" charset="0"/>
                <a:sym typeface="+mn-ea"/>
              </a:rPr>
              <a:t>nip sth. in the bud  </a:t>
            </a:r>
            <a:r>
              <a:rPr lang="zh-CN" altLang="en-US">
                <a:solidFill>
                  <a:srgbClr val="C00000"/>
                </a:solidFill>
                <a:latin typeface="Arial Narrow" panose="020B0606020202030204" charset="0"/>
                <a:ea typeface="华文中宋" panose="02010600040101010101" charset="-122"/>
                <a:cs typeface="Arial Narrow" panose="020B0606020202030204" charset="0"/>
                <a:sym typeface="+mn-ea"/>
              </a:rPr>
              <a:t>将</a:t>
            </a:r>
            <a:r>
              <a:rPr lang="en-US" altLang="zh-CN">
                <a:solidFill>
                  <a:srgbClr val="C00000"/>
                </a:solidFill>
                <a:latin typeface="Arial Narrow" panose="020B0606020202030204" charset="0"/>
                <a:ea typeface="华文中宋" panose="02010600040101010101" charset="-122"/>
                <a:cs typeface="Arial Narrow" panose="020B0606020202030204" charset="0"/>
                <a:sym typeface="+mn-ea"/>
              </a:rPr>
              <a:t>……</a:t>
            </a:r>
            <a:r>
              <a:rPr lang="zh-CN" altLang="en-US">
                <a:solidFill>
                  <a:srgbClr val="C00000"/>
                </a:solidFill>
                <a:latin typeface="Arial Narrow" panose="020B0606020202030204" charset="0"/>
                <a:ea typeface="华文中宋" panose="02010600040101010101" charset="-122"/>
                <a:cs typeface="Arial Narrow" panose="020B0606020202030204" charset="0"/>
                <a:sym typeface="+mn-ea"/>
              </a:rPr>
              <a:t>扼杀在</a:t>
            </a:r>
            <a:r>
              <a:rPr lang="zh-CN" altLang="en-US">
                <a:solidFill>
                  <a:srgbClr val="C00000"/>
                </a:solidFill>
                <a:latin typeface="Arial Narrow" panose="020B0606020202030204" charset="0"/>
                <a:ea typeface="华文中宋" panose="02010600040101010101" charset="-122"/>
                <a:cs typeface="Arial Narrow" panose="020B0606020202030204" charset="0"/>
                <a:sym typeface="+mn-ea"/>
              </a:rPr>
              <a:t>萌芽状态</a:t>
            </a:r>
            <a:endParaRPr lang="zh-CN" altLang="en-US">
              <a:solidFill>
                <a:srgbClr val="C00000"/>
              </a:solidFill>
              <a:latin typeface="Arial Narrow" panose="020B0606020202030204" charset="0"/>
              <a:ea typeface="华文中宋" panose="02010600040101010101" charset="-122"/>
              <a:cs typeface="Arial Narrow" panose="020B060602020203020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heckerboard(across)">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heckerboard(across)">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checkerboard(across)">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checkerboard(across)">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checkerboard(across)">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checkerboard(across)">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checkerboard(across)">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checkerboard(across)">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5" presetClass="entr" presetSubtype="10"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checkerboard(across)">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5" presetClass="entr" presetSubtype="1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checkerboard(across)">
                                      <p:cBhvr>
                                        <p:cTn id="5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5" grpId="0"/>
      <p:bldP spid="6" grpId="0"/>
      <p:bldP spid="7" grpId="0"/>
      <p:bldP spid="9" grpId="0"/>
      <p:bldP spid="11" grpId="0"/>
      <p:bldP spid="12" grpId="0"/>
      <p:bldP spid="13" grpId="0"/>
      <p:bldP spid="14" grpId="0"/>
      <p:bldP spid="15"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100" name="文本框 4"/>
          <p:cNvSpPr txBox="1">
            <a:spLocks noChangeArrowheads="1"/>
          </p:cNvSpPr>
          <p:nvPr/>
        </p:nvSpPr>
        <p:spPr bwMode="auto">
          <a:xfrm>
            <a:off x="184150" y="160338"/>
            <a:ext cx="7029450" cy="461665"/>
          </a:xfrm>
          <a:prstGeom prst="rect">
            <a:avLst/>
          </a:prstGeom>
          <a:noFill/>
          <a:ln w="9525">
            <a:noFill/>
            <a:miter lim="800000"/>
          </a:ln>
          <a:effectLst>
            <a:outerShdw blurRad="50800" dist="38100" dir="5400000" algn="t" rotWithShape="0">
              <a:prstClr val="black">
                <a:alpha val="40000"/>
              </a:prstClr>
            </a:outerShdw>
          </a:effectLst>
        </p:spPr>
        <p:txBody>
          <a:bodyPr wrap="square">
            <a:spAutoFit/>
          </a:bodyPr>
          <a:lstStyle/>
          <a:p>
            <a:r>
              <a:rPr lang="en-US" altLang="zh-CN" sz="2400" dirty="0">
                <a:solidFill>
                  <a:schemeClr val="bg1"/>
                </a:solidFill>
                <a:latin typeface="Arial Black" panose="020B0A04020102020204" pitchFamily="34" charset="0"/>
              </a:rPr>
              <a:t>Exercises · Language Exercises</a:t>
            </a:r>
            <a:endParaRPr lang="en-US" altLang="zh-CN" sz="2400" dirty="0">
              <a:solidFill>
                <a:schemeClr val="bg1"/>
              </a:solidFill>
              <a:latin typeface="Arial Black" panose="020B0A04020102020204" pitchFamily="34" charset="0"/>
            </a:endParaRPr>
          </a:p>
        </p:txBody>
      </p:sp>
      <p:pic>
        <p:nvPicPr>
          <p:cNvPr id="44" name="图片 43">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rcRect l="10347" t="37811" r="43034" b="24326"/>
          <a:stretch>
            <a:fillRect/>
          </a:stretch>
        </p:blipFill>
        <p:spPr>
          <a:xfrm>
            <a:off x="11264265" y="174625"/>
            <a:ext cx="503555" cy="454660"/>
          </a:xfrm>
          <a:prstGeom prst="rect">
            <a:avLst/>
          </a:prstGeom>
        </p:spPr>
      </p:pic>
      <p:sp>
        <p:nvSpPr>
          <p:cNvPr id="46" name="内容占位符 2"/>
          <p:cNvSpPr>
            <a:spLocks noGrp="1"/>
          </p:cNvSpPr>
          <p:nvPr/>
        </p:nvSpPr>
        <p:spPr>
          <a:xfrm>
            <a:off x="244475" y="881380"/>
            <a:ext cx="11683822" cy="5629275"/>
          </a:xfrm>
          <a:prstGeom prst="rect">
            <a:avLst/>
          </a:prstGeom>
          <a:noFill/>
          <a:ln w="9525">
            <a:noFill/>
            <a:miter lim="800000"/>
          </a:ln>
        </p:spPr>
        <p:txBody>
          <a:bodyPr vert="horz" wrap="square" lIns="91440" tIns="45720" rIns="91440" bIns="45720" numCol="1" anchor="t" anchorCtr="0" compatLnSpc="1"/>
          <a:lstStyle>
            <a:lvl1pPr marL="228600" indent="-22733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733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733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733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733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52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eaLnBrk="1" hangingPunct="1">
              <a:spcBef>
                <a:spcPts val="300"/>
              </a:spcBef>
              <a:buNone/>
              <a:defRPr/>
            </a:pPr>
            <a:r>
              <a:rPr lang="en-US" altLang="zh-CN" b="1" spc="-100" dirty="0">
                <a:solidFill>
                  <a:schemeClr val="accent2">
                    <a:lumMod val="75000"/>
                  </a:schemeClr>
                </a:solidFill>
                <a:latin typeface="Calibri" panose="020F0502020204030204"/>
                <a:ea typeface="宋体" panose="02010600030101010101" pitchFamily="2" charset="-122"/>
              </a:rPr>
              <a:t>2.   Fill in the blanks with the correct form of the words in the brackets.</a:t>
            </a:r>
            <a:endParaRPr lang="en-US" altLang="zh-CN" b="1" spc="-100" dirty="0">
              <a:solidFill>
                <a:schemeClr val="accent2">
                  <a:lumMod val="75000"/>
                </a:schemeClr>
              </a:solidFill>
              <a:latin typeface="Calibri" panose="020F0502020204030204"/>
              <a:ea typeface="宋体" panose="02010600030101010101" pitchFamily="2" charset="-122"/>
            </a:endParaRPr>
          </a:p>
          <a:p>
            <a:pPr marL="266700" indent="-266700" algn="just" eaLnBrk="1" hangingPunct="1">
              <a:lnSpc>
                <a:spcPct val="125000"/>
              </a:lnSpc>
              <a:spcBef>
                <a:spcPts val="300"/>
              </a:spcBef>
              <a:buNone/>
              <a:defRPr/>
            </a:pPr>
            <a:r>
              <a:rPr lang="en-US" altLang="zh-CN" spc="-100" dirty="0">
                <a:solidFill>
                  <a:schemeClr val="tx1">
                    <a:lumMod val="95000"/>
                    <a:lumOff val="5000"/>
                  </a:schemeClr>
                </a:solidFill>
                <a:latin typeface="Calibri" panose="020F0502020204030204"/>
                <a:ea typeface="宋体" panose="02010600030101010101" pitchFamily="2" charset="-122"/>
              </a:rPr>
              <a:t>1) He, too, was a naturalist, as well as a farmer, inventor,</a:t>
            </a:r>
            <a:r>
              <a:rPr lang="zh-CN" altLang="en-US" spc="-100" dirty="0">
                <a:solidFill>
                  <a:schemeClr val="tx1">
                    <a:lumMod val="95000"/>
                    <a:lumOff val="5000"/>
                  </a:schemeClr>
                </a:solidFill>
                <a:latin typeface="Calibri" panose="020F0502020204030204"/>
                <a:ea typeface="宋体" panose="02010600030101010101" pitchFamily="2" charset="-122"/>
              </a:rPr>
              <a:t> </a:t>
            </a:r>
            <a:r>
              <a:rPr lang="en-US" altLang="zh-CN" spc="-100" dirty="0">
                <a:solidFill>
                  <a:schemeClr val="tx1">
                    <a:lumMod val="95000"/>
                    <a:lumOff val="5000"/>
                  </a:schemeClr>
                </a:solidFill>
                <a:latin typeface="Calibri" panose="020F0502020204030204"/>
                <a:ea typeface="宋体" panose="02010600030101010101" pitchFamily="2" charset="-122"/>
              </a:rPr>
              <a:t>_________ </a:t>
            </a:r>
            <a:r>
              <a:rPr lang="en-US" altLang="zh-CN" dirty="0">
                <a:solidFill>
                  <a:schemeClr val="accent2">
                    <a:lumMod val="75000"/>
                  </a:schemeClr>
                </a:solidFill>
                <a:latin typeface="Calibri" panose="020F0502020204030204"/>
                <a:ea typeface="宋体" panose="02010600030101010101" pitchFamily="2" charset="-122"/>
              </a:rPr>
              <a:t>(history)</a:t>
            </a:r>
            <a:r>
              <a:rPr lang="en-US" altLang="zh-CN" dirty="0">
                <a:latin typeface="Calibri" panose="020F0502020204030204"/>
                <a:ea typeface="宋体" panose="02010600030101010101" pitchFamily="2" charset="-122"/>
              </a:rPr>
              <a:t>,</a:t>
            </a:r>
            <a:r>
              <a:rPr lang="en-US" altLang="zh-CN" spc="-100" dirty="0">
                <a:solidFill>
                  <a:schemeClr val="tx1">
                    <a:lumMod val="95000"/>
                    <a:lumOff val="5000"/>
                  </a:schemeClr>
                </a:solidFill>
                <a:latin typeface="Calibri" panose="020F0502020204030204"/>
                <a:ea typeface="宋体" panose="02010600030101010101" pitchFamily="2" charset="-122"/>
              </a:rPr>
              <a:t>writer,</a:t>
            </a:r>
            <a:endParaRPr lang="en-US" altLang="zh-CN" spc="-100" dirty="0">
              <a:solidFill>
                <a:schemeClr val="tx1">
                  <a:lumMod val="95000"/>
                  <a:lumOff val="5000"/>
                </a:schemeClr>
              </a:solidFill>
              <a:latin typeface="Calibri" panose="020F0502020204030204"/>
              <a:ea typeface="宋体" panose="02010600030101010101" pitchFamily="2" charset="-122"/>
            </a:endParaRPr>
          </a:p>
          <a:p>
            <a:pPr marL="266700" indent="-266700" algn="just" eaLnBrk="1" hangingPunct="1">
              <a:lnSpc>
                <a:spcPct val="125000"/>
              </a:lnSpc>
              <a:spcBef>
                <a:spcPts val="300"/>
              </a:spcBef>
              <a:buNone/>
              <a:defRPr/>
            </a:pPr>
            <a:r>
              <a:rPr lang="en-US" altLang="zh-CN" spc="-100" dirty="0">
                <a:solidFill>
                  <a:schemeClr val="tx1">
                    <a:lumMod val="95000"/>
                    <a:lumOff val="5000"/>
                  </a:schemeClr>
                </a:solidFill>
                <a:latin typeface="Calibri" panose="020F0502020204030204"/>
                <a:ea typeface="宋体" panose="02010600030101010101" pitchFamily="2" charset="-122"/>
              </a:rPr>
              <a:t>    and politician.</a:t>
            </a:r>
            <a:endParaRPr lang="en-US" altLang="zh-CN" spc="-100" dirty="0">
              <a:solidFill>
                <a:schemeClr val="tx1">
                  <a:lumMod val="95000"/>
                  <a:lumOff val="5000"/>
                </a:schemeClr>
              </a:solidFill>
              <a:latin typeface="Calibri" panose="020F0502020204030204"/>
              <a:ea typeface="宋体" panose="02010600030101010101" pitchFamily="2" charset="-122"/>
            </a:endParaRPr>
          </a:p>
          <a:p>
            <a:pPr marL="266700" indent="-266700" algn="just" eaLnBrk="1" hangingPunct="1">
              <a:lnSpc>
                <a:spcPct val="125000"/>
              </a:lnSpc>
              <a:spcBef>
                <a:spcPts val="300"/>
              </a:spcBef>
              <a:buNone/>
              <a:defRPr/>
            </a:pPr>
            <a:r>
              <a:rPr lang="en-US" altLang="zh-CN" spc="-100" dirty="0">
                <a:solidFill>
                  <a:schemeClr val="tx1">
                    <a:lumMod val="95000"/>
                    <a:lumOff val="5000"/>
                  </a:schemeClr>
                </a:solidFill>
                <a:latin typeface="Calibri" panose="020F0502020204030204"/>
                <a:ea typeface="宋体" panose="02010600030101010101" pitchFamily="2" charset="-122"/>
              </a:rPr>
              <a:t>2)</a:t>
            </a:r>
            <a:r>
              <a:rPr lang="zh-CN" altLang="en-US" spc="-100" dirty="0">
                <a:solidFill>
                  <a:schemeClr val="tx1">
                    <a:lumMod val="95000"/>
                    <a:lumOff val="5000"/>
                  </a:schemeClr>
                </a:solidFill>
                <a:latin typeface="Calibri" panose="020F0502020204030204"/>
                <a:ea typeface="宋体" panose="02010600030101010101" pitchFamily="2" charset="-122"/>
              </a:rPr>
              <a:t> </a:t>
            </a:r>
            <a:r>
              <a:rPr lang="en-US" altLang="zh-CN" spc="-100" dirty="0">
                <a:solidFill>
                  <a:schemeClr val="tx1">
                    <a:lumMod val="95000"/>
                    <a:lumOff val="5000"/>
                  </a:schemeClr>
                </a:solidFill>
                <a:latin typeface="Calibri" panose="020F0502020204030204"/>
                <a:ea typeface="宋体" panose="02010600030101010101" pitchFamily="2" charset="-122"/>
              </a:rPr>
              <a:t>In an ideal society, all people have an equal opportunity for _____________ </a:t>
            </a:r>
            <a:r>
              <a:rPr lang="en-US" altLang="zh-CN" dirty="0">
                <a:solidFill>
                  <a:schemeClr val="accent2">
                    <a:lumMod val="75000"/>
                  </a:schemeClr>
                </a:solidFill>
                <a:latin typeface="Calibri" panose="020F0502020204030204"/>
                <a:ea typeface="宋体" panose="02010600030101010101" pitchFamily="2" charset="-122"/>
              </a:rPr>
              <a:t>(employ)</a:t>
            </a:r>
            <a:r>
              <a:rPr lang="en-US" altLang="zh-CN" dirty="0">
                <a:latin typeface="Calibri" panose="020F0502020204030204"/>
                <a:ea typeface="宋体" panose="02010600030101010101" pitchFamily="2" charset="-122"/>
              </a:rPr>
              <a:t>.</a:t>
            </a:r>
            <a:endParaRPr lang="en-US" altLang="zh-CN" dirty="0">
              <a:latin typeface="Calibri" panose="020F0502020204030204"/>
              <a:ea typeface="宋体" panose="02010600030101010101" pitchFamily="2" charset="-122"/>
            </a:endParaRPr>
          </a:p>
          <a:p>
            <a:pPr marL="266700" indent="-266700" algn="just" eaLnBrk="1" hangingPunct="1">
              <a:lnSpc>
                <a:spcPct val="125000"/>
              </a:lnSpc>
              <a:spcBef>
                <a:spcPts val="300"/>
              </a:spcBef>
              <a:buNone/>
              <a:defRPr/>
            </a:pPr>
            <a:r>
              <a:rPr lang="en-US" altLang="zh-CN" spc="-100" dirty="0">
                <a:solidFill>
                  <a:schemeClr val="tx1">
                    <a:lumMod val="95000"/>
                    <a:lumOff val="5000"/>
                  </a:schemeClr>
                </a:solidFill>
                <a:latin typeface="Calibri" panose="020F0502020204030204"/>
                <a:ea typeface="宋体" panose="02010600030101010101" pitchFamily="2" charset="-122"/>
              </a:rPr>
              <a:t>3) Not only was Einstein a world famous _______ </a:t>
            </a:r>
            <a:r>
              <a:rPr lang="en-US" altLang="zh-CN" dirty="0">
                <a:solidFill>
                  <a:schemeClr val="accent2">
                    <a:lumMod val="75000"/>
                  </a:schemeClr>
                </a:solidFill>
                <a:latin typeface="Calibri" panose="020F0502020204030204"/>
                <a:ea typeface="宋体" panose="02010600030101010101" pitchFamily="2" charset="-122"/>
              </a:rPr>
              <a:t>(science)</a:t>
            </a:r>
            <a:r>
              <a:rPr lang="en-US" altLang="zh-CN" dirty="0">
                <a:latin typeface="Calibri" panose="020F0502020204030204"/>
                <a:ea typeface="宋体" panose="02010600030101010101" pitchFamily="2" charset="-122"/>
              </a:rPr>
              <a:t>, </a:t>
            </a:r>
            <a:r>
              <a:rPr lang="en-US" altLang="zh-CN" spc="-100" dirty="0">
                <a:solidFill>
                  <a:schemeClr val="tx1">
                    <a:lumMod val="95000"/>
                    <a:lumOff val="5000"/>
                  </a:schemeClr>
                </a:solidFill>
                <a:latin typeface="Calibri" panose="020F0502020204030204"/>
                <a:ea typeface="宋体" panose="02010600030101010101" pitchFamily="2" charset="-122"/>
              </a:rPr>
              <a:t>he was also a fairly good _______ </a:t>
            </a:r>
            <a:r>
              <a:rPr lang="en-US" altLang="zh-CN" dirty="0">
                <a:solidFill>
                  <a:schemeClr val="accent2">
                    <a:lumMod val="75000"/>
                  </a:schemeClr>
                </a:solidFill>
                <a:latin typeface="Calibri" panose="020F0502020204030204"/>
                <a:ea typeface="宋体" panose="02010600030101010101" pitchFamily="2" charset="-122"/>
              </a:rPr>
              <a:t>(violin)</a:t>
            </a:r>
            <a:r>
              <a:rPr lang="en-US" altLang="zh-CN" dirty="0">
                <a:latin typeface="Calibri" panose="020F0502020204030204"/>
                <a:ea typeface="宋体" panose="02010600030101010101" pitchFamily="2" charset="-122"/>
              </a:rPr>
              <a:t>.</a:t>
            </a:r>
            <a:endParaRPr lang="en-US" altLang="zh-CN" dirty="0">
              <a:latin typeface="Calibri" panose="020F0502020204030204"/>
              <a:ea typeface="宋体" panose="02010600030101010101" pitchFamily="2" charset="-122"/>
            </a:endParaRPr>
          </a:p>
          <a:p>
            <a:pPr marL="266700" indent="-266700" algn="just" eaLnBrk="1" hangingPunct="1">
              <a:lnSpc>
                <a:spcPct val="125000"/>
              </a:lnSpc>
              <a:spcBef>
                <a:spcPts val="300"/>
              </a:spcBef>
              <a:buNone/>
              <a:defRPr/>
            </a:pPr>
            <a:r>
              <a:rPr lang="en-US" altLang="zh-CN" spc="-100" dirty="0">
                <a:solidFill>
                  <a:schemeClr val="tx1">
                    <a:lumMod val="95000"/>
                    <a:lumOff val="5000"/>
                  </a:schemeClr>
                </a:solidFill>
                <a:latin typeface="Calibri" panose="020F0502020204030204"/>
                <a:ea typeface="宋体" panose="02010600030101010101" pitchFamily="2" charset="-122"/>
              </a:rPr>
              <a:t>4) The value of an idea has nothing whatsoever to do with the _______  </a:t>
            </a:r>
            <a:r>
              <a:rPr lang="en-US" altLang="zh-CN" dirty="0">
                <a:solidFill>
                  <a:schemeClr val="accent2">
                    <a:lumMod val="75000"/>
                  </a:schemeClr>
                </a:solidFill>
                <a:latin typeface="Calibri" panose="020F0502020204030204"/>
                <a:ea typeface="宋体" panose="02010600030101010101" pitchFamily="2" charset="-122"/>
              </a:rPr>
              <a:t>(sincere) </a:t>
            </a:r>
            <a:r>
              <a:rPr lang="en-US" altLang="zh-CN" spc="-100" dirty="0">
                <a:solidFill>
                  <a:schemeClr val="tx1">
                    <a:lumMod val="95000"/>
                    <a:lumOff val="5000"/>
                  </a:schemeClr>
                </a:solidFill>
                <a:latin typeface="Calibri" panose="020F0502020204030204"/>
                <a:ea typeface="宋体" panose="02010600030101010101" pitchFamily="2" charset="-122"/>
              </a:rPr>
              <a:t>of the man who expresses it.</a:t>
            </a:r>
            <a:endParaRPr lang="en-US" altLang="zh-CN" spc="-100" dirty="0">
              <a:solidFill>
                <a:schemeClr val="tx1">
                  <a:lumMod val="95000"/>
                  <a:lumOff val="5000"/>
                </a:schemeClr>
              </a:solidFill>
              <a:latin typeface="Calibri" panose="020F0502020204030204"/>
              <a:ea typeface="宋体" panose="02010600030101010101" pitchFamily="2" charset="-122"/>
            </a:endParaRPr>
          </a:p>
          <a:p>
            <a:pPr marL="0" indent="0" algn="just" eaLnBrk="1" hangingPunct="1">
              <a:spcBef>
                <a:spcPts val="300"/>
              </a:spcBef>
              <a:buNone/>
              <a:defRPr/>
            </a:pPr>
            <a:endParaRPr lang="en-US" altLang="zh-CN" spc="-100" dirty="0">
              <a:solidFill>
                <a:schemeClr val="accent2">
                  <a:lumMod val="75000"/>
                </a:schemeClr>
              </a:solidFill>
              <a:latin typeface="Calibri" panose="020F0502020204030204"/>
              <a:ea typeface="宋体" panose="02010600030101010101" pitchFamily="2" charset="-122"/>
            </a:endParaRPr>
          </a:p>
          <a:p>
            <a:pPr marL="0" indent="0" algn="just" eaLnBrk="1" hangingPunct="1">
              <a:spcBef>
                <a:spcPts val="300"/>
              </a:spcBef>
              <a:buNone/>
              <a:defRPr/>
            </a:pPr>
            <a:endParaRPr lang="en-US" altLang="zh-CN" spc="-100" dirty="0">
              <a:solidFill>
                <a:schemeClr val="accent2">
                  <a:lumMod val="75000"/>
                </a:schemeClr>
              </a:solidFill>
              <a:latin typeface="Calibri" panose="020F0502020204030204"/>
              <a:ea typeface="宋体" panose="02010600030101010101" pitchFamily="2" charset="-122"/>
            </a:endParaRPr>
          </a:p>
        </p:txBody>
      </p:sp>
      <p:sp>
        <p:nvSpPr>
          <p:cNvPr id="9" name="文本框 8"/>
          <p:cNvSpPr txBox="1"/>
          <p:nvPr/>
        </p:nvSpPr>
        <p:spPr>
          <a:xfrm>
            <a:off x="7650847" y="1324435"/>
            <a:ext cx="1547668" cy="523220"/>
          </a:xfrm>
          <a:prstGeom prst="rect">
            <a:avLst/>
          </a:prstGeom>
          <a:noFill/>
        </p:spPr>
        <p:txBody>
          <a:bodyPr wrap="none" rtlCol="0">
            <a:spAutoFit/>
          </a:bodyPr>
          <a:lstStyle/>
          <a:p>
            <a:pPr eaLnBrk="0" fontAlgn="base" hangingPunct="0">
              <a:spcBef>
                <a:spcPct val="0"/>
              </a:spcBef>
              <a:spcAft>
                <a:spcPct val="0"/>
              </a:spcAft>
            </a:pPr>
            <a:r>
              <a:rPr lang="en-US" altLang="zh-CN" sz="2800" dirty="0">
                <a:solidFill>
                  <a:srgbClr val="C00000"/>
                </a:solidFill>
                <a:latin typeface="Calibri" panose="020F0502020204030204" charset="0"/>
                <a:ea typeface="宋体" panose="02010600030101010101" pitchFamily="2" charset="-122"/>
              </a:rPr>
              <a:t> historian</a:t>
            </a:r>
            <a:endParaRPr lang="zh-CN" altLang="en-US" sz="2800" dirty="0">
              <a:solidFill>
                <a:srgbClr val="C00000"/>
              </a:solidFill>
              <a:latin typeface="Calibri" panose="020F0502020204030204" charset="0"/>
              <a:ea typeface="宋体" panose="02010600030101010101" pitchFamily="2" charset="-122"/>
            </a:endParaRPr>
          </a:p>
        </p:txBody>
      </p:sp>
      <p:sp>
        <p:nvSpPr>
          <p:cNvPr id="11" name="文本框 10"/>
          <p:cNvSpPr txBox="1"/>
          <p:nvPr/>
        </p:nvSpPr>
        <p:spPr>
          <a:xfrm>
            <a:off x="9727325" y="2467298"/>
            <a:ext cx="2040495" cy="523220"/>
          </a:xfrm>
          <a:prstGeom prst="rect">
            <a:avLst/>
          </a:prstGeom>
          <a:noFill/>
        </p:spPr>
        <p:txBody>
          <a:bodyPr wrap="none" rtlCol="0">
            <a:spAutoFit/>
          </a:bodyPr>
          <a:lstStyle/>
          <a:p>
            <a:pPr eaLnBrk="0" fontAlgn="base" hangingPunct="0">
              <a:spcBef>
                <a:spcPct val="0"/>
              </a:spcBef>
              <a:spcAft>
                <a:spcPct val="0"/>
              </a:spcAft>
            </a:pPr>
            <a:r>
              <a:rPr lang="en-US" altLang="zh-CN" sz="2800" dirty="0">
                <a:solidFill>
                  <a:srgbClr val="C00000"/>
                </a:solidFill>
                <a:latin typeface="Calibri" panose="020F0502020204030204" charset="0"/>
                <a:ea typeface="宋体" panose="02010600030101010101" pitchFamily="2" charset="-122"/>
              </a:rPr>
              <a:t>employment</a:t>
            </a:r>
            <a:endParaRPr lang="zh-CN" altLang="en-US" sz="2800" dirty="0">
              <a:solidFill>
                <a:srgbClr val="C00000"/>
              </a:solidFill>
              <a:latin typeface="Calibri" panose="020F0502020204030204" charset="0"/>
              <a:ea typeface="宋体" panose="02010600030101010101" pitchFamily="2" charset="-122"/>
            </a:endParaRPr>
          </a:p>
        </p:txBody>
      </p:sp>
      <p:sp>
        <p:nvSpPr>
          <p:cNvPr id="12" name="文本框 11"/>
          <p:cNvSpPr txBox="1"/>
          <p:nvPr/>
        </p:nvSpPr>
        <p:spPr>
          <a:xfrm>
            <a:off x="5752129" y="3597781"/>
            <a:ext cx="1382751" cy="523220"/>
          </a:xfrm>
          <a:prstGeom prst="rect">
            <a:avLst/>
          </a:prstGeom>
          <a:noFill/>
        </p:spPr>
        <p:txBody>
          <a:bodyPr wrap="none" rtlCol="0">
            <a:spAutoFit/>
          </a:bodyPr>
          <a:lstStyle/>
          <a:p>
            <a:pPr eaLnBrk="0" fontAlgn="base" hangingPunct="0">
              <a:spcBef>
                <a:spcPct val="0"/>
              </a:spcBef>
              <a:spcAft>
                <a:spcPct val="0"/>
              </a:spcAft>
            </a:pPr>
            <a:r>
              <a:rPr lang="en-US" altLang="zh-CN" sz="2800" dirty="0">
                <a:solidFill>
                  <a:srgbClr val="C00000"/>
                </a:solidFill>
                <a:latin typeface="Calibri" panose="020F0502020204030204" charset="0"/>
                <a:ea typeface="宋体" panose="02010600030101010101" pitchFamily="2" charset="-122"/>
              </a:rPr>
              <a:t>scientist</a:t>
            </a:r>
            <a:endParaRPr lang="zh-CN" altLang="en-US" sz="2800" dirty="0">
              <a:solidFill>
                <a:srgbClr val="C00000"/>
              </a:solidFill>
              <a:latin typeface="Calibri" panose="020F0502020204030204" charset="0"/>
              <a:ea typeface="宋体" panose="02010600030101010101" pitchFamily="2" charset="-122"/>
            </a:endParaRPr>
          </a:p>
        </p:txBody>
      </p:sp>
      <p:sp>
        <p:nvSpPr>
          <p:cNvPr id="13" name="文本框 12"/>
          <p:cNvSpPr txBox="1"/>
          <p:nvPr/>
        </p:nvSpPr>
        <p:spPr>
          <a:xfrm>
            <a:off x="554636" y="4121001"/>
            <a:ext cx="1309141" cy="523220"/>
          </a:xfrm>
          <a:prstGeom prst="rect">
            <a:avLst/>
          </a:prstGeom>
          <a:noFill/>
        </p:spPr>
        <p:txBody>
          <a:bodyPr wrap="none" rtlCol="0">
            <a:spAutoFit/>
          </a:bodyPr>
          <a:lstStyle/>
          <a:p>
            <a:pPr eaLnBrk="0" fontAlgn="base" hangingPunct="0">
              <a:spcBef>
                <a:spcPct val="0"/>
              </a:spcBef>
              <a:spcAft>
                <a:spcPct val="0"/>
              </a:spcAft>
            </a:pPr>
            <a:r>
              <a:rPr lang="en-US" altLang="zh-CN" sz="2800" dirty="0">
                <a:solidFill>
                  <a:srgbClr val="C00000"/>
                </a:solidFill>
                <a:latin typeface="Calibri" panose="020F0502020204030204" charset="0"/>
                <a:ea typeface="宋体" panose="02010600030101010101" pitchFamily="2" charset="-122"/>
              </a:rPr>
              <a:t>violinist</a:t>
            </a:r>
            <a:endParaRPr lang="zh-CN" altLang="en-US" sz="2800" dirty="0">
              <a:solidFill>
                <a:srgbClr val="C00000"/>
              </a:solidFill>
              <a:latin typeface="Calibri" panose="020F0502020204030204" charset="0"/>
              <a:ea typeface="宋体" panose="02010600030101010101" pitchFamily="2" charset="-122"/>
            </a:endParaRPr>
          </a:p>
        </p:txBody>
      </p:sp>
      <p:sp>
        <p:nvSpPr>
          <p:cNvPr id="14" name="文本框 13"/>
          <p:cNvSpPr txBox="1"/>
          <p:nvPr/>
        </p:nvSpPr>
        <p:spPr>
          <a:xfrm>
            <a:off x="8787388" y="4671517"/>
            <a:ext cx="1415772" cy="523220"/>
          </a:xfrm>
          <a:prstGeom prst="rect">
            <a:avLst/>
          </a:prstGeom>
          <a:noFill/>
        </p:spPr>
        <p:txBody>
          <a:bodyPr wrap="none" rtlCol="0">
            <a:spAutoFit/>
          </a:bodyPr>
          <a:lstStyle/>
          <a:p>
            <a:pPr eaLnBrk="0" fontAlgn="base" hangingPunct="0">
              <a:spcBef>
                <a:spcPct val="0"/>
              </a:spcBef>
              <a:spcAft>
                <a:spcPct val="0"/>
              </a:spcAft>
            </a:pPr>
            <a:r>
              <a:rPr lang="en-US" altLang="zh-CN" sz="2800" dirty="0">
                <a:solidFill>
                  <a:srgbClr val="C00000"/>
                </a:solidFill>
                <a:latin typeface="Calibri" panose="020F0502020204030204" charset="0"/>
                <a:ea typeface="宋体" panose="02010600030101010101" pitchFamily="2" charset="-122"/>
              </a:rPr>
              <a:t>sincerity</a:t>
            </a:r>
            <a:endParaRPr lang="zh-CN" altLang="en-US" sz="2800" dirty="0">
              <a:solidFill>
                <a:srgbClr val="C00000"/>
              </a:solidFill>
              <a:latin typeface="Calibri" panose="020F0502020204030204" charset="0"/>
              <a:ea typeface="宋体" panose="02010600030101010101" pitchFamily="2" charset="-122"/>
            </a:endParaRPr>
          </a:p>
        </p:txBody>
      </p:sp>
      <p:pic>
        <p:nvPicPr>
          <p:cNvPr id="16" name="图片 15">
            <a:hlinkClick r:id="rId2" action="ppaction://hlinksldjump"/>
          </p:cNvPr>
          <p:cNvPicPr>
            <a:picLocks noChangeAspect="1"/>
          </p:cNvPicPr>
          <p:nvPr/>
        </p:nvPicPr>
        <p:blipFill>
          <a:blip r:embed="rId4">
            <a:extLst>
              <a:ext uri="{28A0092B-C50C-407E-A947-70E740481C1C}">
                <a14:useLocalDpi xmlns:a14="http://schemas.microsoft.com/office/drawing/2010/main" val="0"/>
              </a:ext>
            </a:extLst>
          </a:blip>
          <a:srcRect t="18378" b="31548"/>
          <a:stretch>
            <a:fillRect/>
          </a:stretch>
        </p:blipFill>
        <p:spPr>
          <a:xfrm>
            <a:off x="10627995" y="160020"/>
            <a:ext cx="524510" cy="4273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dissolv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100" name="文本框 4"/>
          <p:cNvSpPr txBox="1">
            <a:spLocks noChangeArrowheads="1"/>
          </p:cNvSpPr>
          <p:nvPr/>
        </p:nvSpPr>
        <p:spPr bwMode="auto">
          <a:xfrm>
            <a:off x="184150" y="160338"/>
            <a:ext cx="7029450" cy="461665"/>
          </a:xfrm>
          <a:prstGeom prst="rect">
            <a:avLst/>
          </a:prstGeom>
          <a:noFill/>
          <a:ln w="9525">
            <a:noFill/>
            <a:miter lim="800000"/>
          </a:ln>
          <a:effectLst>
            <a:outerShdw blurRad="50800" dist="38100" dir="5400000" algn="t" rotWithShape="0">
              <a:prstClr val="black">
                <a:alpha val="40000"/>
              </a:prstClr>
            </a:outerShdw>
          </a:effectLst>
        </p:spPr>
        <p:txBody>
          <a:bodyPr wrap="square">
            <a:spAutoFit/>
          </a:bodyPr>
          <a:lstStyle/>
          <a:p>
            <a:r>
              <a:rPr lang="en-US" altLang="zh-CN" sz="2400" dirty="0">
                <a:solidFill>
                  <a:schemeClr val="bg1"/>
                </a:solidFill>
                <a:latin typeface="Arial Black" panose="020B0A04020102020204" pitchFamily="34" charset="0"/>
              </a:rPr>
              <a:t>Exercises · Language Exercises</a:t>
            </a:r>
            <a:endParaRPr lang="en-US" altLang="zh-CN" sz="2400" dirty="0">
              <a:solidFill>
                <a:schemeClr val="bg1"/>
              </a:solidFill>
              <a:latin typeface="Arial Black" panose="020B0A04020102020204" pitchFamily="34" charset="0"/>
            </a:endParaRPr>
          </a:p>
        </p:txBody>
      </p:sp>
      <p:pic>
        <p:nvPicPr>
          <p:cNvPr id="44" name="图片 43">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rcRect l="10347" t="37811" r="43034" b="24326"/>
          <a:stretch>
            <a:fillRect/>
          </a:stretch>
        </p:blipFill>
        <p:spPr>
          <a:xfrm>
            <a:off x="11264265" y="174625"/>
            <a:ext cx="503555" cy="454660"/>
          </a:xfrm>
          <a:prstGeom prst="rect">
            <a:avLst/>
          </a:prstGeom>
        </p:spPr>
      </p:pic>
      <p:sp>
        <p:nvSpPr>
          <p:cNvPr id="46" name="内容占位符 2"/>
          <p:cNvSpPr>
            <a:spLocks noGrp="1"/>
          </p:cNvSpPr>
          <p:nvPr/>
        </p:nvSpPr>
        <p:spPr>
          <a:xfrm>
            <a:off x="244475" y="881380"/>
            <a:ext cx="11684000" cy="4993640"/>
          </a:xfrm>
          <a:prstGeom prst="rect">
            <a:avLst/>
          </a:prstGeom>
          <a:noFill/>
          <a:ln w="9525">
            <a:noFill/>
            <a:miter lim="800000"/>
          </a:ln>
        </p:spPr>
        <p:txBody>
          <a:bodyPr vert="horz" wrap="square" lIns="91440" tIns="45720" rIns="91440" bIns="45720" numCol="1" anchor="t" anchorCtr="0" compatLnSpc="1"/>
          <a:lstStyle>
            <a:lvl1pPr marL="228600" indent="-22733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733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733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733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733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52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733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eaLnBrk="1" hangingPunct="1">
              <a:spcBef>
                <a:spcPts val="300"/>
              </a:spcBef>
              <a:buNone/>
              <a:defRPr/>
            </a:pPr>
            <a:r>
              <a:rPr lang="en-US" altLang="zh-CN" b="1" spc="-100" dirty="0">
                <a:solidFill>
                  <a:schemeClr val="accent2">
                    <a:lumMod val="75000"/>
                  </a:schemeClr>
                </a:solidFill>
                <a:latin typeface="Calibri" panose="020F0502020204030204"/>
                <a:ea typeface="宋体" panose="02010600030101010101" pitchFamily="2" charset="-122"/>
              </a:rPr>
              <a:t>2.   Fill in the blanks with the correct form of the words in the brackets.</a:t>
            </a:r>
            <a:endParaRPr lang="en-US" altLang="zh-CN" b="1" spc="-100" dirty="0">
              <a:solidFill>
                <a:schemeClr val="accent2">
                  <a:lumMod val="75000"/>
                </a:schemeClr>
              </a:solidFill>
              <a:latin typeface="Calibri" panose="020F0502020204030204"/>
              <a:ea typeface="宋体" panose="02010600030101010101" pitchFamily="2" charset="-122"/>
            </a:endParaRPr>
          </a:p>
          <a:p>
            <a:pPr marL="266700" indent="-266700" algn="just" eaLnBrk="1" hangingPunct="1">
              <a:lnSpc>
                <a:spcPct val="125000"/>
              </a:lnSpc>
              <a:spcBef>
                <a:spcPts val="300"/>
              </a:spcBef>
              <a:buNone/>
              <a:defRPr/>
            </a:pPr>
            <a:r>
              <a:rPr lang="en-US" altLang="zh-CN" spc="-100" dirty="0">
                <a:solidFill>
                  <a:schemeClr val="tx1">
                    <a:lumMod val="95000"/>
                    <a:lumOff val="5000"/>
                  </a:schemeClr>
                </a:solidFill>
                <a:latin typeface="Calibri" panose="020F0502020204030204"/>
                <a:ea typeface="宋体" panose="02010600030101010101" pitchFamily="2" charset="-122"/>
              </a:rPr>
              <a:t>5) The police were not _______ </a:t>
            </a:r>
            <a:r>
              <a:rPr lang="en-US" altLang="zh-CN" dirty="0">
                <a:solidFill>
                  <a:schemeClr val="accent2">
                    <a:lumMod val="75000"/>
                  </a:schemeClr>
                </a:solidFill>
                <a:latin typeface="Calibri" panose="020F0502020204030204"/>
                <a:ea typeface="宋体" panose="02010600030101010101" pitchFamily="2" charset="-122"/>
              </a:rPr>
              <a:t>(arm) </a:t>
            </a:r>
            <a:r>
              <a:rPr lang="en-US" altLang="zh-CN" spc="-100" dirty="0">
                <a:solidFill>
                  <a:schemeClr val="tx1">
                    <a:lumMod val="95000"/>
                    <a:lumOff val="5000"/>
                  </a:schemeClr>
                </a:solidFill>
                <a:latin typeface="Calibri" panose="020F0502020204030204"/>
                <a:ea typeface="宋体" panose="02010600030101010101" pitchFamily="2" charset="-122"/>
              </a:rPr>
              <a:t>and the protesters were also ________ </a:t>
            </a:r>
            <a:r>
              <a:rPr lang="en-US" altLang="zh-CN" dirty="0">
                <a:solidFill>
                  <a:schemeClr val="accent2">
                    <a:lumMod val="75000"/>
                  </a:schemeClr>
                </a:solidFill>
                <a:latin typeface="Calibri" panose="020F0502020204030204"/>
                <a:ea typeface="宋体" panose="02010600030101010101" pitchFamily="2" charset="-122"/>
              </a:rPr>
              <a:t>(peace)</a:t>
            </a:r>
            <a:r>
              <a:rPr lang="en-US" altLang="zh-CN" dirty="0">
                <a:latin typeface="Calibri" panose="020F0502020204030204"/>
                <a:ea typeface="宋体" panose="02010600030101010101" pitchFamily="2" charset="-122"/>
              </a:rPr>
              <a:t>.</a:t>
            </a:r>
            <a:endParaRPr lang="en-US" altLang="zh-CN" dirty="0">
              <a:latin typeface="Calibri" panose="020F0502020204030204"/>
              <a:ea typeface="宋体" panose="02010600030101010101" pitchFamily="2" charset="-122"/>
            </a:endParaRPr>
          </a:p>
          <a:p>
            <a:pPr marL="266700" indent="-266700" algn="just" eaLnBrk="1" hangingPunct="1">
              <a:lnSpc>
                <a:spcPct val="125000"/>
              </a:lnSpc>
              <a:spcBef>
                <a:spcPts val="300"/>
              </a:spcBef>
              <a:buNone/>
              <a:defRPr/>
            </a:pPr>
            <a:r>
              <a:rPr lang="en-US" altLang="zh-CN" spc="-100" dirty="0">
                <a:solidFill>
                  <a:schemeClr val="tx1">
                    <a:lumMod val="95000"/>
                    <a:lumOff val="5000"/>
                  </a:schemeClr>
                </a:solidFill>
                <a:latin typeface="Calibri" panose="020F0502020204030204"/>
                <a:ea typeface="宋体" panose="02010600030101010101" pitchFamily="2" charset="-122"/>
              </a:rPr>
              <a:t>6) I am still ________ </a:t>
            </a:r>
            <a:r>
              <a:rPr lang="en-US" altLang="zh-CN" dirty="0">
                <a:solidFill>
                  <a:schemeClr val="accent2">
                    <a:lumMod val="75000"/>
                  </a:schemeClr>
                </a:solidFill>
                <a:latin typeface="Calibri" panose="020F0502020204030204"/>
                <a:ea typeface="宋体" panose="02010600030101010101" pitchFamily="2" charset="-122"/>
              </a:rPr>
              <a:t>(puzzle) </a:t>
            </a:r>
            <a:r>
              <a:rPr lang="en-US" altLang="zh-CN" spc="-100" dirty="0">
                <a:solidFill>
                  <a:schemeClr val="tx1">
                    <a:lumMod val="95000"/>
                    <a:lumOff val="5000"/>
                  </a:schemeClr>
                </a:solidFill>
                <a:latin typeface="Calibri" panose="020F0502020204030204"/>
                <a:ea typeface="宋体" panose="02010600030101010101" pitchFamily="2" charset="-122"/>
              </a:rPr>
              <a:t>by the ____________ </a:t>
            </a:r>
            <a:r>
              <a:rPr lang="en-US" altLang="zh-CN" dirty="0">
                <a:solidFill>
                  <a:schemeClr val="accent2">
                    <a:lumMod val="75000"/>
                  </a:schemeClr>
                </a:solidFill>
                <a:latin typeface="Calibri" panose="020F0502020204030204"/>
                <a:ea typeface="宋体" panose="02010600030101010101" pitchFamily="2" charset="-122"/>
              </a:rPr>
              <a:t>(philosophy) </a:t>
            </a:r>
            <a:r>
              <a:rPr lang="en-US" altLang="zh-CN" spc="-100" dirty="0">
                <a:solidFill>
                  <a:schemeClr val="tx1">
                    <a:lumMod val="95000"/>
                    <a:lumOff val="5000"/>
                  </a:schemeClr>
                </a:solidFill>
                <a:latin typeface="Calibri" panose="020F0502020204030204"/>
                <a:ea typeface="宋体" panose="02010600030101010101" pitchFamily="2" charset="-122"/>
              </a:rPr>
              <a:t>question: Which</a:t>
            </a:r>
            <a:endParaRPr lang="en-US" altLang="zh-CN" spc="-100" dirty="0">
              <a:solidFill>
                <a:schemeClr val="tx1">
                  <a:lumMod val="95000"/>
                  <a:lumOff val="5000"/>
                </a:schemeClr>
              </a:solidFill>
              <a:latin typeface="Calibri" panose="020F0502020204030204"/>
              <a:ea typeface="宋体" panose="02010600030101010101" pitchFamily="2" charset="-122"/>
            </a:endParaRPr>
          </a:p>
          <a:p>
            <a:pPr marL="266700" indent="-266700" algn="just" eaLnBrk="1" hangingPunct="1">
              <a:lnSpc>
                <a:spcPct val="125000"/>
              </a:lnSpc>
              <a:spcBef>
                <a:spcPts val="300"/>
              </a:spcBef>
              <a:buNone/>
              <a:defRPr/>
            </a:pPr>
            <a:r>
              <a:rPr lang="zh-CN" altLang="en-US" spc="-100" dirty="0">
                <a:solidFill>
                  <a:schemeClr val="tx1">
                    <a:lumMod val="95000"/>
                    <a:lumOff val="5000"/>
                  </a:schemeClr>
                </a:solidFill>
                <a:latin typeface="Calibri" panose="020F0502020204030204"/>
                <a:ea typeface="宋体" panose="02010600030101010101" pitchFamily="2" charset="-122"/>
              </a:rPr>
              <a:t>     </a:t>
            </a:r>
            <a:r>
              <a:rPr lang="en-US" altLang="zh-CN" spc="-100" dirty="0">
                <a:solidFill>
                  <a:schemeClr val="tx1">
                    <a:lumMod val="95000"/>
                    <a:lumOff val="5000"/>
                  </a:schemeClr>
                </a:solidFill>
                <a:latin typeface="Calibri" panose="020F0502020204030204"/>
                <a:ea typeface="宋体" panose="02010600030101010101" pitchFamily="2" charset="-122"/>
              </a:rPr>
              <a:t>comes first, the chicken or the egg?</a:t>
            </a:r>
            <a:endParaRPr lang="en-US" altLang="zh-CN" spc="-100" dirty="0">
              <a:solidFill>
                <a:schemeClr val="tx1">
                  <a:lumMod val="95000"/>
                  <a:lumOff val="5000"/>
                </a:schemeClr>
              </a:solidFill>
              <a:latin typeface="Calibri" panose="020F0502020204030204"/>
              <a:ea typeface="宋体" panose="02010600030101010101" pitchFamily="2" charset="-122"/>
            </a:endParaRPr>
          </a:p>
          <a:p>
            <a:pPr marL="266700" indent="-266700" algn="just" eaLnBrk="1" hangingPunct="1">
              <a:lnSpc>
                <a:spcPct val="125000"/>
              </a:lnSpc>
              <a:spcBef>
                <a:spcPts val="300"/>
              </a:spcBef>
              <a:buNone/>
              <a:defRPr/>
            </a:pPr>
            <a:r>
              <a:rPr lang="en-US" altLang="zh-CN" spc="-100" dirty="0">
                <a:solidFill>
                  <a:schemeClr val="tx1">
                    <a:lumMod val="95000"/>
                    <a:lumOff val="5000"/>
                  </a:schemeClr>
                </a:solidFill>
                <a:latin typeface="Calibri" panose="020F0502020204030204"/>
                <a:ea typeface="宋体" panose="02010600030101010101" pitchFamily="2" charset="-122"/>
              </a:rPr>
              <a:t>7)  She's recovering __________ </a:t>
            </a:r>
            <a:r>
              <a:rPr lang="en-US" altLang="zh-CN" dirty="0">
                <a:solidFill>
                  <a:schemeClr val="accent2">
                    <a:lumMod val="75000"/>
                  </a:schemeClr>
                </a:solidFill>
                <a:latin typeface="Calibri" panose="020F0502020204030204"/>
                <a:ea typeface="宋体" panose="02010600030101010101" pitchFamily="2" charset="-122"/>
              </a:rPr>
              <a:t>(remark) </a:t>
            </a:r>
            <a:r>
              <a:rPr lang="en-US" altLang="zh-CN" spc="-100" dirty="0">
                <a:solidFill>
                  <a:schemeClr val="tx1">
                    <a:lumMod val="95000"/>
                    <a:lumOff val="5000"/>
                  </a:schemeClr>
                </a:solidFill>
                <a:latin typeface="Calibri" panose="020F0502020204030204"/>
                <a:ea typeface="宋体" panose="02010600030101010101" pitchFamily="2" charset="-122"/>
              </a:rPr>
              <a:t>well from her operation, though she is still a</a:t>
            </a:r>
            <a:endParaRPr lang="en-US" altLang="zh-CN" spc="-100" dirty="0">
              <a:solidFill>
                <a:schemeClr val="tx1">
                  <a:lumMod val="95000"/>
                  <a:lumOff val="5000"/>
                </a:schemeClr>
              </a:solidFill>
              <a:latin typeface="Calibri" panose="020F0502020204030204"/>
              <a:ea typeface="宋体" panose="02010600030101010101" pitchFamily="2" charset="-122"/>
            </a:endParaRPr>
          </a:p>
          <a:p>
            <a:pPr marL="266700" indent="-266700" algn="just" eaLnBrk="1" hangingPunct="1">
              <a:lnSpc>
                <a:spcPct val="125000"/>
              </a:lnSpc>
              <a:spcBef>
                <a:spcPts val="300"/>
              </a:spcBef>
              <a:buNone/>
              <a:defRPr/>
            </a:pPr>
            <a:r>
              <a:rPr lang="zh-CN" altLang="en-US" spc="-100" dirty="0">
                <a:solidFill>
                  <a:schemeClr val="tx1">
                    <a:lumMod val="95000"/>
                    <a:lumOff val="5000"/>
                  </a:schemeClr>
                </a:solidFill>
                <a:latin typeface="Calibri" panose="020F0502020204030204"/>
                <a:ea typeface="宋体" panose="02010600030101010101" pitchFamily="2" charset="-122"/>
              </a:rPr>
              <a:t>     </a:t>
            </a:r>
            <a:r>
              <a:rPr lang="en-US" altLang="zh-CN" spc="-100" dirty="0">
                <a:solidFill>
                  <a:schemeClr val="tx1">
                    <a:lumMod val="95000"/>
                    <a:lumOff val="5000"/>
                  </a:schemeClr>
                </a:solidFill>
                <a:latin typeface="Calibri" panose="020F0502020204030204"/>
                <a:ea typeface="宋体" panose="02010600030101010101" pitchFamily="2" charset="-122"/>
              </a:rPr>
              <a:t>little _____ </a:t>
            </a:r>
            <a:r>
              <a:rPr lang="en-US" altLang="zh-CN" dirty="0">
                <a:solidFill>
                  <a:schemeClr val="accent2">
                    <a:lumMod val="75000"/>
                  </a:schemeClr>
                </a:solidFill>
                <a:latin typeface="Calibri" panose="020F0502020204030204"/>
                <a:ea typeface="宋体" panose="02010600030101010101" pitchFamily="2" charset="-122"/>
              </a:rPr>
              <a:t>(shake) </a:t>
            </a:r>
            <a:r>
              <a:rPr lang="en-US" altLang="zh-CN" spc="-100" dirty="0">
                <a:solidFill>
                  <a:schemeClr val="tx1">
                    <a:lumMod val="95000"/>
                    <a:lumOff val="5000"/>
                  </a:schemeClr>
                </a:solidFill>
                <a:latin typeface="Calibri" panose="020F0502020204030204"/>
                <a:ea typeface="宋体" panose="02010600030101010101" pitchFamily="2" charset="-122"/>
              </a:rPr>
              <a:t>on her feet.</a:t>
            </a:r>
            <a:endParaRPr lang="en-US" altLang="zh-CN" spc="-100" dirty="0">
              <a:solidFill>
                <a:schemeClr val="tx1">
                  <a:lumMod val="95000"/>
                  <a:lumOff val="5000"/>
                </a:schemeClr>
              </a:solidFill>
              <a:latin typeface="Calibri" panose="020F0502020204030204"/>
              <a:ea typeface="宋体" panose="02010600030101010101" pitchFamily="2" charset="-122"/>
            </a:endParaRPr>
          </a:p>
          <a:p>
            <a:pPr marL="266700" indent="-266700" algn="just" eaLnBrk="1" hangingPunct="1">
              <a:lnSpc>
                <a:spcPct val="125000"/>
              </a:lnSpc>
              <a:spcBef>
                <a:spcPts val="300"/>
              </a:spcBef>
              <a:buNone/>
              <a:defRPr/>
            </a:pPr>
            <a:r>
              <a:rPr lang="en-US" altLang="zh-CN" spc="-100" dirty="0">
                <a:solidFill>
                  <a:schemeClr val="tx1">
                    <a:lumMod val="95000"/>
                    <a:lumOff val="5000"/>
                  </a:schemeClr>
                </a:solidFill>
                <a:latin typeface="Calibri" panose="020F0502020204030204"/>
                <a:ea typeface="宋体" panose="02010600030101010101" pitchFamily="2" charset="-122"/>
              </a:rPr>
              <a:t>8) It’s ________</a:t>
            </a:r>
            <a:r>
              <a:rPr lang="zh-CN" altLang="en-US" spc="-100" dirty="0">
                <a:solidFill>
                  <a:schemeClr val="tx1">
                    <a:lumMod val="95000"/>
                    <a:lumOff val="5000"/>
                  </a:schemeClr>
                </a:solidFill>
                <a:latin typeface="Calibri" panose="020F0502020204030204"/>
                <a:ea typeface="宋体" panose="02010600030101010101" pitchFamily="2" charset="-122"/>
              </a:rPr>
              <a:t> </a:t>
            </a:r>
            <a:r>
              <a:rPr lang="en-US" altLang="zh-CN" spc="-100" dirty="0">
                <a:solidFill>
                  <a:schemeClr val="tx1">
                    <a:lumMod val="95000"/>
                    <a:lumOff val="5000"/>
                  </a:schemeClr>
                </a:solidFill>
                <a:latin typeface="Calibri" panose="020F0502020204030204"/>
                <a:ea typeface="宋体" panose="02010600030101010101" pitchFamily="2" charset="-122"/>
              </a:rPr>
              <a:t> </a:t>
            </a:r>
            <a:r>
              <a:rPr lang="en-US" altLang="zh-CN" dirty="0">
                <a:solidFill>
                  <a:schemeClr val="accent2">
                    <a:lumMod val="75000"/>
                  </a:schemeClr>
                </a:solidFill>
                <a:latin typeface="Calibri" panose="020F0502020204030204"/>
                <a:ea typeface="宋体" panose="02010600030101010101" pitchFamily="2" charset="-122"/>
              </a:rPr>
              <a:t>(amaze) </a:t>
            </a:r>
            <a:r>
              <a:rPr lang="en-US" altLang="zh-CN" spc="-100" dirty="0">
                <a:solidFill>
                  <a:schemeClr val="tx1">
                    <a:lumMod val="95000"/>
                    <a:lumOff val="5000"/>
                  </a:schemeClr>
                </a:solidFill>
                <a:latin typeface="Calibri" panose="020F0502020204030204"/>
                <a:ea typeface="宋体" panose="02010600030101010101" pitchFamily="2" charset="-122"/>
              </a:rPr>
              <a:t>that tractors are used today even in ___________ </a:t>
            </a:r>
            <a:r>
              <a:rPr lang="en-US" altLang="zh-CN" dirty="0">
                <a:solidFill>
                  <a:schemeClr val="accent2">
                    <a:lumMod val="75000"/>
                  </a:schemeClr>
                </a:solidFill>
                <a:latin typeface="Calibri" panose="020F0502020204030204"/>
                <a:ea typeface="宋体" panose="02010600030101010101" pitchFamily="2" charset="-122"/>
              </a:rPr>
              <a:t>(mountain) </a:t>
            </a:r>
            <a:r>
              <a:rPr lang="en-US" altLang="zh-CN" spc="-100" dirty="0">
                <a:solidFill>
                  <a:schemeClr val="tx1">
                    <a:lumMod val="95000"/>
                    <a:lumOff val="5000"/>
                  </a:schemeClr>
                </a:solidFill>
                <a:latin typeface="Calibri" panose="020F0502020204030204"/>
                <a:ea typeface="宋体" panose="02010600030101010101" pitchFamily="2" charset="-122"/>
              </a:rPr>
              <a:t>areas.</a:t>
            </a:r>
            <a:endParaRPr lang="en-US" altLang="zh-CN" spc="-100" dirty="0">
              <a:solidFill>
                <a:schemeClr val="accent2">
                  <a:lumMod val="75000"/>
                </a:schemeClr>
              </a:solidFill>
              <a:latin typeface="Calibri" panose="020F0502020204030204"/>
              <a:ea typeface="宋体" panose="02010600030101010101" pitchFamily="2" charset="-122"/>
            </a:endParaRPr>
          </a:p>
        </p:txBody>
      </p:sp>
      <p:sp>
        <p:nvSpPr>
          <p:cNvPr id="9" name="文本框 8"/>
          <p:cNvSpPr txBox="1"/>
          <p:nvPr/>
        </p:nvSpPr>
        <p:spPr>
          <a:xfrm>
            <a:off x="3391091" y="1378378"/>
            <a:ext cx="1176314" cy="523220"/>
          </a:xfrm>
          <a:prstGeom prst="rect">
            <a:avLst/>
          </a:prstGeom>
          <a:noFill/>
        </p:spPr>
        <p:txBody>
          <a:bodyPr wrap="square" rtlCol="0">
            <a:spAutoFit/>
          </a:bodyPr>
          <a:lstStyle/>
          <a:p>
            <a:pPr eaLnBrk="0" fontAlgn="base" hangingPunct="0">
              <a:spcBef>
                <a:spcPct val="0"/>
              </a:spcBef>
              <a:spcAft>
                <a:spcPct val="0"/>
              </a:spcAft>
            </a:pPr>
            <a:r>
              <a:rPr lang="en-US" altLang="zh-CN" sz="2800" dirty="0">
                <a:solidFill>
                  <a:srgbClr val="C00000"/>
                </a:solidFill>
                <a:latin typeface="Calibri" panose="020F0502020204030204" charset="0"/>
                <a:ea typeface="宋体" panose="02010600030101010101" pitchFamily="2" charset="-122"/>
              </a:rPr>
              <a:t>armed</a:t>
            </a:r>
            <a:endParaRPr lang="zh-CN" altLang="en-US" sz="2800" dirty="0">
              <a:solidFill>
                <a:srgbClr val="C00000"/>
              </a:solidFill>
              <a:latin typeface="Calibri" panose="020F0502020204030204" charset="0"/>
              <a:ea typeface="宋体" panose="02010600030101010101" pitchFamily="2" charset="-122"/>
            </a:endParaRPr>
          </a:p>
        </p:txBody>
      </p:sp>
      <p:sp>
        <p:nvSpPr>
          <p:cNvPr id="11" name="文本框 10"/>
          <p:cNvSpPr txBox="1"/>
          <p:nvPr/>
        </p:nvSpPr>
        <p:spPr>
          <a:xfrm>
            <a:off x="9300252" y="1332458"/>
            <a:ext cx="1430263" cy="523220"/>
          </a:xfrm>
          <a:prstGeom prst="rect">
            <a:avLst/>
          </a:prstGeom>
          <a:noFill/>
        </p:spPr>
        <p:txBody>
          <a:bodyPr wrap="none" rtlCol="0">
            <a:spAutoFit/>
          </a:bodyPr>
          <a:lstStyle/>
          <a:p>
            <a:pPr eaLnBrk="0" fontAlgn="base" hangingPunct="0">
              <a:spcBef>
                <a:spcPct val="0"/>
              </a:spcBef>
              <a:spcAft>
                <a:spcPct val="0"/>
              </a:spcAft>
            </a:pPr>
            <a:r>
              <a:rPr lang="en-US" altLang="zh-CN" sz="2800" dirty="0" smtClean="0">
                <a:solidFill>
                  <a:srgbClr val="C00000"/>
                </a:solidFill>
                <a:latin typeface="Calibri" panose="020F0502020204030204" charset="0"/>
                <a:ea typeface="宋体" panose="02010600030101010101" pitchFamily="2" charset="-122"/>
              </a:rPr>
              <a:t>peaceful</a:t>
            </a:r>
            <a:endParaRPr lang="zh-CN" altLang="en-US" sz="2800" dirty="0">
              <a:solidFill>
                <a:srgbClr val="C00000"/>
              </a:solidFill>
              <a:latin typeface="Calibri" panose="020F0502020204030204" charset="0"/>
              <a:ea typeface="宋体" panose="02010600030101010101" pitchFamily="2" charset="-122"/>
            </a:endParaRPr>
          </a:p>
        </p:txBody>
      </p:sp>
      <p:sp>
        <p:nvSpPr>
          <p:cNvPr id="12" name="文本框 11"/>
          <p:cNvSpPr txBox="1"/>
          <p:nvPr/>
        </p:nvSpPr>
        <p:spPr>
          <a:xfrm>
            <a:off x="1826341" y="1917970"/>
            <a:ext cx="1293944" cy="523220"/>
          </a:xfrm>
          <a:prstGeom prst="rect">
            <a:avLst/>
          </a:prstGeom>
          <a:noFill/>
        </p:spPr>
        <p:txBody>
          <a:bodyPr wrap="none" rtlCol="0">
            <a:spAutoFit/>
          </a:bodyPr>
          <a:lstStyle/>
          <a:p>
            <a:pPr eaLnBrk="0" fontAlgn="base" hangingPunct="0">
              <a:spcBef>
                <a:spcPct val="0"/>
              </a:spcBef>
              <a:spcAft>
                <a:spcPct val="0"/>
              </a:spcAft>
            </a:pPr>
            <a:r>
              <a:rPr lang="en-US" altLang="zh-CN" sz="2800" dirty="0">
                <a:solidFill>
                  <a:srgbClr val="C00000"/>
                </a:solidFill>
                <a:latin typeface="Calibri" panose="020F0502020204030204" charset="0"/>
                <a:ea typeface="宋体" panose="02010600030101010101" pitchFamily="2" charset="-122"/>
              </a:rPr>
              <a:t>puzzled</a:t>
            </a:r>
            <a:endParaRPr lang="zh-CN" altLang="en-US" sz="2800" dirty="0">
              <a:solidFill>
                <a:srgbClr val="C00000"/>
              </a:solidFill>
              <a:latin typeface="Calibri" panose="020F0502020204030204" charset="0"/>
              <a:ea typeface="宋体" panose="02010600030101010101" pitchFamily="2" charset="-122"/>
            </a:endParaRPr>
          </a:p>
        </p:txBody>
      </p:sp>
      <p:sp>
        <p:nvSpPr>
          <p:cNvPr id="13" name="文本框 12"/>
          <p:cNvSpPr txBox="1"/>
          <p:nvPr/>
        </p:nvSpPr>
        <p:spPr>
          <a:xfrm>
            <a:off x="5235377" y="1915383"/>
            <a:ext cx="2108526" cy="523220"/>
          </a:xfrm>
          <a:prstGeom prst="rect">
            <a:avLst/>
          </a:prstGeom>
          <a:noFill/>
        </p:spPr>
        <p:txBody>
          <a:bodyPr wrap="none" rtlCol="0">
            <a:spAutoFit/>
          </a:bodyPr>
          <a:lstStyle/>
          <a:p>
            <a:pPr eaLnBrk="0" fontAlgn="base" hangingPunct="0">
              <a:spcBef>
                <a:spcPct val="0"/>
              </a:spcBef>
              <a:spcAft>
                <a:spcPct val="0"/>
              </a:spcAft>
            </a:pPr>
            <a:r>
              <a:rPr lang="en-US" altLang="zh-CN" sz="2800" dirty="0">
                <a:solidFill>
                  <a:srgbClr val="C00000"/>
                </a:solidFill>
                <a:latin typeface="Calibri" panose="020F0502020204030204" charset="0"/>
                <a:ea typeface="宋体" panose="02010600030101010101" pitchFamily="2" charset="-122"/>
              </a:rPr>
              <a:t>philosophical</a:t>
            </a:r>
            <a:endParaRPr lang="zh-CN" altLang="en-US" sz="2800" dirty="0">
              <a:solidFill>
                <a:srgbClr val="C00000"/>
              </a:solidFill>
              <a:latin typeface="Calibri" panose="020F0502020204030204" charset="0"/>
              <a:ea typeface="宋体" panose="02010600030101010101" pitchFamily="2" charset="-122"/>
            </a:endParaRPr>
          </a:p>
        </p:txBody>
      </p:sp>
      <p:sp>
        <p:nvSpPr>
          <p:cNvPr id="14" name="文本框 13"/>
          <p:cNvSpPr txBox="1"/>
          <p:nvPr/>
        </p:nvSpPr>
        <p:spPr>
          <a:xfrm>
            <a:off x="2893523" y="3056900"/>
            <a:ext cx="1828065" cy="523220"/>
          </a:xfrm>
          <a:prstGeom prst="rect">
            <a:avLst/>
          </a:prstGeom>
          <a:noFill/>
        </p:spPr>
        <p:txBody>
          <a:bodyPr wrap="none" rtlCol="0">
            <a:spAutoFit/>
          </a:bodyPr>
          <a:lstStyle/>
          <a:p>
            <a:pPr eaLnBrk="0" fontAlgn="base" hangingPunct="0">
              <a:spcBef>
                <a:spcPct val="0"/>
              </a:spcBef>
              <a:spcAft>
                <a:spcPct val="0"/>
              </a:spcAft>
            </a:pPr>
            <a:r>
              <a:rPr lang="en-US" altLang="zh-CN" sz="2800" dirty="0">
                <a:solidFill>
                  <a:srgbClr val="C00000"/>
                </a:solidFill>
                <a:latin typeface="Calibri" panose="020F0502020204030204" charset="0"/>
                <a:ea typeface="宋体" panose="02010600030101010101" pitchFamily="2" charset="-122"/>
              </a:rPr>
              <a:t>remarkably</a:t>
            </a:r>
            <a:endParaRPr lang="zh-CN" altLang="en-US" sz="2800" dirty="0">
              <a:solidFill>
                <a:srgbClr val="C00000"/>
              </a:solidFill>
              <a:latin typeface="Calibri" panose="020F0502020204030204" charset="0"/>
              <a:ea typeface="宋体" panose="02010600030101010101" pitchFamily="2" charset="-122"/>
            </a:endParaRPr>
          </a:p>
        </p:txBody>
      </p:sp>
      <p:sp>
        <p:nvSpPr>
          <p:cNvPr id="15" name="文本框 14"/>
          <p:cNvSpPr txBox="1"/>
          <p:nvPr/>
        </p:nvSpPr>
        <p:spPr>
          <a:xfrm>
            <a:off x="1242368" y="3612513"/>
            <a:ext cx="1011815" cy="523220"/>
          </a:xfrm>
          <a:prstGeom prst="rect">
            <a:avLst/>
          </a:prstGeom>
          <a:noFill/>
        </p:spPr>
        <p:txBody>
          <a:bodyPr wrap="none" rtlCol="0">
            <a:spAutoFit/>
          </a:bodyPr>
          <a:lstStyle/>
          <a:p>
            <a:pPr eaLnBrk="0" fontAlgn="base" hangingPunct="0">
              <a:spcBef>
                <a:spcPct val="0"/>
              </a:spcBef>
              <a:spcAft>
                <a:spcPct val="0"/>
              </a:spcAft>
            </a:pPr>
            <a:r>
              <a:rPr lang="en-US" altLang="zh-CN" sz="2800" dirty="0">
                <a:solidFill>
                  <a:srgbClr val="C00000"/>
                </a:solidFill>
                <a:latin typeface="Calibri" panose="020F0502020204030204" charset="0"/>
                <a:ea typeface="宋体" panose="02010600030101010101" pitchFamily="2" charset="-122"/>
              </a:rPr>
              <a:t>shaky</a:t>
            </a:r>
            <a:endParaRPr lang="zh-CN" altLang="en-US" sz="2800" dirty="0">
              <a:solidFill>
                <a:srgbClr val="C00000"/>
              </a:solidFill>
              <a:latin typeface="Calibri" panose="020F0502020204030204" charset="0"/>
              <a:ea typeface="宋体" panose="02010600030101010101" pitchFamily="2" charset="-122"/>
            </a:endParaRPr>
          </a:p>
        </p:txBody>
      </p:sp>
      <p:sp>
        <p:nvSpPr>
          <p:cNvPr id="16" name="文本框 15"/>
          <p:cNvSpPr txBox="1"/>
          <p:nvPr/>
        </p:nvSpPr>
        <p:spPr>
          <a:xfrm>
            <a:off x="1335619" y="4192870"/>
            <a:ext cx="1394934" cy="523220"/>
          </a:xfrm>
          <a:prstGeom prst="rect">
            <a:avLst/>
          </a:prstGeom>
          <a:noFill/>
        </p:spPr>
        <p:txBody>
          <a:bodyPr wrap="none" rtlCol="0">
            <a:spAutoFit/>
          </a:bodyPr>
          <a:lstStyle/>
          <a:p>
            <a:pPr eaLnBrk="0" fontAlgn="base" hangingPunct="0">
              <a:spcBef>
                <a:spcPct val="0"/>
              </a:spcBef>
              <a:spcAft>
                <a:spcPct val="0"/>
              </a:spcAft>
            </a:pPr>
            <a:r>
              <a:rPr lang="en-US" altLang="zh-CN" sz="2800" dirty="0">
                <a:solidFill>
                  <a:srgbClr val="C00000"/>
                </a:solidFill>
                <a:latin typeface="Calibri" panose="020F0502020204030204" charset="0"/>
                <a:ea typeface="宋体" panose="02010600030101010101" pitchFamily="2" charset="-122"/>
              </a:rPr>
              <a:t>amazing</a:t>
            </a:r>
            <a:endParaRPr lang="zh-CN" altLang="en-US" sz="2800" dirty="0">
              <a:solidFill>
                <a:srgbClr val="C00000"/>
              </a:solidFill>
              <a:latin typeface="Calibri" panose="020F0502020204030204" charset="0"/>
              <a:ea typeface="宋体" panose="02010600030101010101" pitchFamily="2" charset="-122"/>
            </a:endParaRPr>
          </a:p>
        </p:txBody>
      </p:sp>
      <p:sp>
        <p:nvSpPr>
          <p:cNvPr id="17" name="文本框 16"/>
          <p:cNvSpPr txBox="1"/>
          <p:nvPr/>
        </p:nvSpPr>
        <p:spPr>
          <a:xfrm>
            <a:off x="9904838" y="4203484"/>
            <a:ext cx="2113399" cy="523220"/>
          </a:xfrm>
          <a:prstGeom prst="rect">
            <a:avLst/>
          </a:prstGeom>
          <a:noFill/>
        </p:spPr>
        <p:txBody>
          <a:bodyPr wrap="none" rtlCol="0">
            <a:spAutoFit/>
          </a:bodyPr>
          <a:lstStyle/>
          <a:p>
            <a:pPr eaLnBrk="0" fontAlgn="base" hangingPunct="0">
              <a:spcBef>
                <a:spcPct val="0"/>
              </a:spcBef>
              <a:spcAft>
                <a:spcPct val="0"/>
              </a:spcAft>
            </a:pPr>
            <a:r>
              <a:rPr lang="en-US" altLang="zh-CN" sz="2800" dirty="0">
                <a:solidFill>
                  <a:srgbClr val="C00000"/>
                </a:solidFill>
                <a:latin typeface="Calibri" panose="020F0502020204030204" charset="0"/>
                <a:ea typeface="宋体" panose="02010600030101010101" pitchFamily="2" charset="-122"/>
              </a:rPr>
              <a:t>mountainous</a:t>
            </a:r>
            <a:endParaRPr lang="zh-CN" altLang="en-US" sz="2800" dirty="0">
              <a:solidFill>
                <a:srgbClr val="C00000"/>
              </a:solidFill>
              <a:latin typeface="Calibri" panose="020F0502020204030204" charset="0"/>
              <a:ea typeface="宋体" panose="02010600030101010101" pitchFamily="2" charset="-122"/>
            </a:endParaRPr>
          </a:p>
        </p:txBody>
      </p:sp>
      <p:pic>
        <p:nvPicPr>
          <p:cNvPr id="20" name="图片 19">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rcRect t="18378" b="31548"/>
          <a:stretch>
            <a:fillRect/>
          </a:stretch>
        </p:blipFill>
        <p:spPr>
          <a:xfrm>
            <a:off x="10627995" y="160020"/>
            <a:ext cx="524510" cy="4273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dissolv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dissolv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dissolv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dissolve">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P spid="14" grpId="0"/>
      <p:bldP spid="15" grpId="0"/>
      <p:bldP spid="16"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100" name="文本框 4"/>
          <p:cNvSpPr txBox="1">
            <a:spLocks noChangeArrowheads="1"/>
          </p:cNvSpPr>
          <p:nvPr/>
        </p:nvSpPr>
        <p:spPr bwMode="auto">
          <a:xfrm>
            <a:off x="184150" y="160338"/>
            <a:ext cx="7029450" cy="461665"/>
          </a:xfrm>
          <a:prstGeom prst="rect">
            <a:avLst/>
          </a:prstGeom>
          <a:noFill/>
          <a:ln w="9525">
            <a:noFill/>
            <a:miter lim="800000"/>
          </a:ln>
          <a:effectLst>
            <a:outerShdw blurRad="50800" dist="38100" dir="5400000" algn="t" rotWithShape="0">
              <a:prstClr val="black">
                <a:alpha val="40000"/>
              </a:prstClr>
            </a:outerShdw>
          </a:effectLst>
        </p:spPr>
        <p:txBody>
          <a:bodyPr wrap="square">
            <a:spAutoFit/>
          </a:bodyPr>
          <a:lstStyle/>
          <a:p>
            <a:r>
              <a:rPr lang="en-US" altLang="zh-CN" sz="2400" dirty="0">
                <a:solidFill>
                  <a:schemeClr val="bg1"/>
                </a:solidFill>
                <a:latin typeface="Arial Black" panose="020B0A04020102020204" pitchFamily="34" charset="0"/>
              </a:rPr>
              <a:t>Exercises · Language Exercises</a:t>
            </a:r>
            <a:endParaRPr lang="en-US" altLang="zh-CN" sz="2400" dirty="0">
              <a:solidFill>
                <a:schemeClr val="bg1"/>
              </a:solidFill>
              <a:latin typeface="Arial Black" panose="020B0A04020102020204" pitchFamily="34" charset="0"/>
            </a:endParaRPr>
          </a:p>
        </p:txBody>
      </p:sp>
      <p:pic>
        <p:nvPicPr>
          <p:cNvPr id="44" name="图片 43">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rcRect l="10347" t="37811" r="43034" b="24326"/>
          <a:stretch>
            <a:fillRect/>
          </a:stretch>
        </p:blipFill>
        <p:spPr>
          <a:xfrm>
            <a:off x="11264265" y="174625"/>
            <a:ext cx="503555" cy="454660"/>
          </a:xfrm>
          <a:prstGeom prst="rect">
            <a:avLst/>
          </a:prstGeom>
        </p:spPr>
      </p:pic>
      <p:sp>
        <p:nvSpPr>
          <p:cNvPr id="5" name="文本框 4"/>
          <p:cNvSpPr txBox="1"/>
          <p:nvPr/>
        </p:nvSpPr>
        <p:spPr>
          <a:xfrm>
            <a:off x="237993" y="854439"/>
            <a:ext cx="11529828" cy="5709255"/>
          </a:xfrm>
          <a:prstGeom prst="rect">
            <a:avLst/>
          </a:prstGeom>
          <a:noFill/>
        </p:spPr>
        <p:txBody>
          <a:bodyPr wrap="square" rtlCol="0">
            <a:spAutoFit/>
          </a:bodyPr>
          <a:lstStyle/>
          <a:p>
            <a:pPr marL="514985" indent="-514985" algn="just">
              <a:spcBef>
                <a:spcPts val="300"/>
              </a:spcBef>
              <a:defRPr/>
            </a:pPr>
            <a:r>
              <a:rPr lang="en-US" altLang="zh-CN" sz="2800" b="1" dirty="0">
                <a:solidFill>
                  <a:schemeClr val="accent2">
                    <a:lumMod val="75000"/>
                  </a:schemeClr>
                </a:solidFill>
                <a:latin typeface="Calibri" panose="020F0502020204030204"/>
                <a:ea typeface="宋体" panose="02010600030101010101" pitchFamily="2" charset="-122"/>
              </a:rPr>
              <a:t>3.</a:t>
            </a:r>
            <a:r>
              <a:rPr lang="zh-CN" altLang="en-US" sz="2800" b="1" dirty="0">
                <a:solidFill>
                  <a:schemeClr val="accent2">
                    <a:lumMod val="75000"/>
                  </a:schemeClr>
                </a:solidFill>
                <a:latin typeface="Calibri" panose="020F0502020204030204"/>
                <a:ea typeface="宋体" panose="02010600030101010101" pitchFamily="2" charset="-122"/>
              </a:rPr>
              <a:t> </a:t>
            </a:r>
            <a:r>
              <a:rPr lang="en-US" altLang="zh-CN" sz="2800" b="1" dirty="0">
                <a:solidFill>
                  <a:schemeClr val="accent2">
                    <a:lumMod val="75000"/>
                  </a:schemeClr>
                </a:solidFill>
                <a:latin typeface="Calibri" panose="020F0502020204030204"/>
                <a:ea typeface="宋体" panose="02010600030101010101" pitchFamily="2" charset="-122"/>
              </a:rPr>
              <a:t>Translate the following expressions, paying attention to the meaning of the past participle. </a:t>
            </a:r>
            <a:endParaRPr lang="en-GB" altLang="zh-CN" sz="2800" dirty="0">
              <a:latin typeface="Calibri" panose="020F0502020204030204" charset="0"/>
              <a:cs typeface="Calibri" panose="020F0502020204030204" charset="0"/>
            </a:endParaRPr>
          </a:p>
          <a:p>
            <a:pPr>
              <a:lnSpc>
                <a:spcPct val="90000"/>
              </a:lnSpc>
            </a:pPr>
            <a:r>
              <a:rPr lang="en-GB" altLang="zh-CN" sz="2800" dirty="0">
                <a:latin typeface="Calibri" panose="020F0502020204030204" charset="0"/>
                <a:cs typeface="Calibri" panose="020F0502020204030204" charset="0"/>
              </a:rPr>
              <a:t>      </a:t>
            </a:r>
            <a:endParaRPr lang="en-GB" altLang="zh-CN" sz="2800" dirty="0">
              <a:latin typeface="Calibri" panose="020F0502020204030204" charset="0"/>
              <a:cs typeface="Calibri" panose="020F0502020204030204" charset="0"/>
            </a:endParaRPr>
          </a:p>
          <a:p>
            <a:pPr>
              <a:lnSpc>
                <a:spcPct val="90000"/>
              </a:lnSpc>
            </a:pPr>
            <a:r>
              <a:rPr lang="en-GB" altLang="zh-CN" sz="2800" dirty="0">
                <a:latin typeface="Calibri" panose="020F0502020204030204" charset="0"/>
                <a:cs typeface="Calibri" panose="020F0502020204030204" charset="0"/>
              </a:rPr>
              <a:t>      1) </a:t>
            </a:r>
            <a:r>
              <a:rPr lang="en-US" altLang="zh-CN" sz="2800" dirty="0">
                <a:latin typeface="Calibri" panose="020F0502020204030204" charset="0"/>
                <a:cs typeface="Calibri" panose="020F0502020204030204" charset="0"/>
              </a:rPr>
              <a:t>a frozen river                           </a:t>
            </a:r>
            <a:r>
              <a:rPr lang="en-GB" altLang="zh-CN" sz="2800" dirty="0">
                <a:latin typeface="Calibri" panose="020F0502020204030204" charset="0"/>
                <a:cs typeface="Calibri" panose="020F0502020204030204" charset="0"/>
              </a:rPr>
              <a:t>6) at a reduced price</a:t>
            </a:r>
            <a:endParaRPr lang="en-US" altLang="zh-CN" sz="2800" dirty="0">
              <a:latin typeface="Calibri" panose="020F0502020204030204" charset="0"/>
              <a:cs typeface="Calibri" panose="020F0502020204030204" charset="0"/>
            </a:endParaRPr>
          </a:p>
          <a:p>
            <a:pPr>
              <a:lnSpc>
                <a:spcPct val="90000"/>
              </a:lnSpc>
            </a:pPr>
            <a:endParaRPr lang="en-US" altLang="zh-CN" sz="2800" dirty="0">
              <a:latin typeface="Calibri" panose="020F0502020204030204" charset="0"/>
              <a:cs typeface="Calibri" panose="020F0502020204030204" charset="0"/>
            </a:endParaRPr>
          </a:p>
          <a:p>
            <a:pPr>
              <a:lnSpc>
                <a:spcPct val="90000"/>
              </a:lnSpc>
            </a:pPr>
            <a:r>
              <a:rPr lang="en-GB" altLang="zh-CN" sz="2800" dirty="0">
                <a:latin typeface="Calibri" panose="020F0502020204030204" charset="0"/>
                <a:cs typeface="Calibri" panose="020F0502020204030204" charset="0"/>
              </a:rPr>
              <a:t>      2) written document                   7) returned overseas Chinese</a:t>
            </a:r>
            <a:endParaRPr lang="en-GB" altLang="zh-CN" sz="2800" dirty="0">
              <a:latin typeface="Calibri" panose="020F0502020204030204" charset="0"/>
              <a:cs typeface="Calibri" panose="020F0502020204030204" charset="0"/>
            </a:endParaRPr>
          </a:p>
          <a:p>
            <a:pPr>
              <a:lnSpc>
                <a:spcPct val="90000"/>
              </a:lnSpc>
            </a:pPr>
            <a:endParaRPr lang="en-GB" altLang="zh-CN" sz="2800" dirty="0">
              <a:latin typeface="Calibri" panose="020F0502020204030204" charset="0"/>
              <a:cs typeface="Calibri" panose="020F0502020204030204" charset="0"/>
            </a:endParaRPr>
          </a:p>
          <a:p>
            <a:pPr>
              <a:lnSpc>
                <a:spcPct val="90000"/>
              </a:lnSpc>
            </a:pPr>
            <a:r>
              <a:rPr lang="en-GB" altLang="zh-CN" sz="2800" dirty="0">
                <a:latin typeface="Calibri" panose="020F0502020204030204" charset="0"/>
                <a:cs typeface="Calibri" panose="020F0502020204030204" charset="0"/>
              </a:rPr>
              <a:t>      3) a satisfied look                         8) a well-planned move</a:t>
            </a:r>
            <a:endParaRPr lang="en-GB" altLang="zh-CN" sz="2800" dirty="0">
              <a:latin typeface="Calibri" panose="020F0502020204030204" charset="0"/>
              <a:cs typeface="Calibri" panose="020F0502020204030204" charset="0"/>
            </a:endParaRPr>
          </a:p>
          <a:p>
            <a:pPr>
              <a:lnSpc>
                <a:spcPct val="90000"/>
              </a:lnSpc>
            </a:pPr>
            <a:endParaRPr lang="en-GB" altLang="zh-CN" sz="2800" dirty="0">
              <a:latin typeface="Calibri" panose="020F0502020204030204" charset="0"/>
              <a:cs typeface="Calibri" panose="020F0502020204030204" charset="0"/>
            </a:endParaRPr>
          </a:p>
          <a:p>
            <a:pPr>
              <a:lnSpc>
                <a:spcPct val="90000"/>
              </a:lnSpc>
            </a:pPr>
            <a:r>
              <a:rPr lang="en-GB" altLang="zh-CN" sz="2800" dirty="0">
                <a:latin typeface="Calibri" panose="020F0502020204030204" charset="0"/>
                <a:cs typeface="Calibri" panose="020F0502020204030204" charset="0"/>
              </a:rPr>
              <a:t>      4) a respected professor             9) broken home</a:t>
            </a:r>
            <a:endParaRPr lang="en-GB" altLang="zh-CN" sz="2800" dirty="0">
              <a:latin typeface="Calibri" panose="020F0502020204030204" charset="0"/>
              <a:cs typeface="Calibri" panose="020F0502020204030204" charset="0"/>
            </a:endParaRPr>
          </a:p>
          <a:p>
            <a:pPr>
              <a:lnSpc>
                <a:spcPct val="90000"/>
              </a:lnSpc>
            </a:pPr>
            <a:endParaRPr lang="en-GB" altLang="zh-CN" sz="2800" dirty="0">
              <a:latin typeface="Calibri" panose="020F0502020204030204" charset="0"/>
              <a:cs typeface="Calibri" panose="020F0502020204030204" charset="0"/>
            </a:endParaRPr>
          </a:p>
          <a:p>
            <a:pPr>
              <a:lnSpc>
                <a:spcPct val="90000"/>
              </a:lnSpc>
            </a:pPr>
            <a:r>
              <a:rPr lang="en-GB" altLang="zh-CN" sz="2800" dirty="0">
                <a:latin typeface="Calibri" panose="020F0502020204030204" charset="0"/>
                <a:cs typeface="Calibri" panose="020F0502020204030204" charset="0"/>
              </a:rPr>
              <a:t>      5) a forced smile                          10) dried fruit</a:t>
            </a:r>
            <a:endParaRPr lang="en-GB" altLang="zh-CN" sz="2800" dirty="0">
              <a:latin typeface="Calibri" panose="020F0502020204030204" charset="0"/>
              <a:cs typeface="Calibri" panose="020F0502020204030204" charset="0"/>
            </a:endParaRPr>
          </a:p>
          <a:p>
            <a:pPr>
              <a:spcBef>
                <a:spcPts val="300"/>
              </a:spcBef>
            </a:pPr>
            <a:endParaRPr lang="en-GB" altLang="zh-CN" sz="2600" dirty="0">
              <a:latin typeface="Calibri" panose="020F0502020204030204" charset="0"/>
              <a:cs typeface="Calibri" panose="020F0502020204030204" charset="0"/>
            </a:endParaRPr>
          </a:p>
          <a:p>
            <a:pPr>
              <a:spcBef>
                <a:spcPts val="300"/>
              </a:spcBef>
            </a:pPr>
            <a:endParaRPr lang="en-GB" altLang="zh-CN" sz="2600" dirty="0">
              <a:latin typeface="Calibri" panose="020F0502020204030204" charset="0"/>
              <a:cs typeface="Calibri" panose="020F0502020204030204" charset="0"/>
            </a:endParaRPr>
          </a:p>
        </p:txBody>
      </p:sp>
      <p:pic>
        <p:nvPicPr>
          <p:cNvPr id="23" name="图片 22">
            <a:hlinkClick r:id="rId2" action="ppaction://hlinksldjump"/>
          </p:cNvPr>
          <p:cNvPicPr>
            <a:picLocks noChangeAspect="1"/>
          </p:cNvPicPr>
          <p:nvPr/>
        </p:nvPicPr>
        <p:blipFill>
          <a:blip r:embed="rId4">
            <a:extLst>
              <a:ext uri="{28A0092B-C50C-407E-A947-70E740481C1C}">
                <a14:useLocalDpi xmlns:a14="http://schemas.microsoft.com/office/drawing/2010/main" val="0"/>
              </a:ext>
            </a:extLst>
          </a:blip>
          <a:srcRect t="18378" b="31548"/>
          <a:stretch>
            <a:fillRect/>
          </a:stretch>
        </p:blipFill>
        <p:spPr>
          <a:xfrm>
            <a:off x="10627995" y="160020"/>
            <a:ext cx="524510" cy="427355"/>
          </a:xfrm>
          <a:prstGeom prst="rect">
            <a:avLst/>
          </a:prstGeom>
        </p:spPr>
      </p:pic>
      <p:sp>
        <p:nvSpPr>
          <p:cNvPr id="22" name="文本框 21"/>
          <p:cNvSpPr txBox="1"/>
          <p:nvPr/>
        </p:nvSpPr>
        <p:spPr>
          <a:xfrm>
            <a:off x="1080784" y="2441647"/>
            <a:ext cx="1723549" cy="461665"/>
          </a:xfrm>
          <a:prstGeom prst="rect">
            <a:avLst/>
          </a:prstGeom>
          <a:noFill/>
        </p:spPr>
        <p:txBody>
          <a:bodyPr wrap="none" rtlCol="0">
            <a:spAutoFit/>
          </a:bodyPr>
          <a:lstStyle/>
          <a:p>
            <a:pPr eaLnBrk="0" fontAlgn="base" hangingPunct="0">
              <a:spcBef>
                <a:spcPct val="0"/>
              </a:spcBef>
              <a:spcAft>
                <a:spcPct val="0"/>
              </a:spcAft>
            </a:pPr>
            <a:r>
              <a:rPr lang="zh-CN" altLang="en-US" sz="2400" dirty="0">
                <a:solidFill>
                  <a:srgbClr val="C00000"/>
                </a:solidFill>
                <a:latin typeface="Calibri" panose="020F0502020204030204" charset="0"/>
                <a:ea typeface="宋体" panose="02010600030101010101" pitchFamily="2" charset="-122"/>
              </a:rPr>
              <a:t>冰封的河流</a:t>
            </a:r>
            <a:endParaRPr lang="zh-CN" altLang="en-US" sz="2400" dirty="0">
              <a:solidFill>
                <a:srgbClr val="C00000"/>
              </a:solidFill>
              <a:latin typeface="Calibri" panose="020F0502020204030204" charset="0"/>
              <a:ea typeface="宋体" panose="02010600030101010101" pitchFamily="2" charset="-122"/>
            </a:endParaRPr>
          </a:p>
        </p:txBody>
      </p:sp>
      <p:sp>
        <p:nvSpPr>
          <p:cNvPr id="24" name="文本框 23"/>
          <p:cNvSpPr txBox="1"/>
          <p:nvPr/>
        </p:nvSpPr>
        <p:spPr>
          <a:xfrm>
            <a:off x="1066999" y="3211510"/>
            <a:ext cx="1415772" cy="461665"/>
          </a:xfrm>
          <a:prstGeom prst="rect">
            <a:avLst/>
          </a:prstGeom>
          <a:noFill/>
        </p:spPr>
        <p:txBody>
          <a:bodyPr wrap="none" rtlCol="0">
            <a:spAutoFit/>
          </a:bodyPr>
          <a:lstStyle/>
          <a:p>
            <a:pPr eaLnBrk="0" fontAlgn="base" hangingPunct="0">
              <a:spcBef>
                <a:spcPct val="0"/>
              </a:spcBef>
              <a:spcAft>
                <a:spcPct val="0"/>
              </a:spcAft>
            </a:pPr>
            <a:r>
              <a:rPr lang="zh-CN" altLang="en-US" sz="2400" dirty="0">
                <a:solidFill>
                  <a:srgbClr val="C00000"/>
                </a:solidFill>
                <a:latin typeface="Calibri" panose="020F0502020204030204" charset="0"/>
                <a:ea typeface="宋体" panose="02010600030101010101" pitchFamily="2" charset="-122"/>
              </a:rPr>
              <a:t>书面文件</a:t>
            </a:r>
            <a:endParaRPr lang="zh-CN" altLang="en-US" sz="2400" dirty="0">
              <a:solidFill>
                <a:srgbClr val="C00000"/>
              </a:solidFill>
              <a:latin typeface="Calibri" panose="020F0502020204030204" charset="0"/>
              <a:ea typeface="宋体" panose="02010600030101010101" pitchFamily="2" charset="-122"/>
            </a:endParaRPr>
          </a:p>
        </p:txBody>
      </p:sp>
      <p:sp>
        <p:nvSpPr>
          <p:cNvPr id="25" name="文本框 24"/>
          <p:cNvSpPr txBox="1"/>
          <p:nvPr/>
        </p:nvSpPr>
        <p:spPr>
          <a:xfrm>
            <a:off x="1066999" y="4028608"/>
            <a:ext cx="1723549" cy="461665"/>
          </a:xfrm>
          <a:prstGeom prst="rect">
            <a:avLst/>
          </a:prstGeom>
          <a:noFill/>
        </p:spPr>
        <p:txBody>
          <a:bodyPr wrap="none" rtlCol="0">
            <a:spAutoFit/>
          </a:bodyPr>
          <a:lstStyle/>
          <a:p>
            <a:pPr eaLnBrk="0" fontAlgn="base" hangingPunct="0">
              <a:spcBef>
                <a:spcPct val="0"/>
              </a:spcBef>
              <a:spcAft>
                <a:spcPct val="0"/>
              </a:spcAft>
            </a:pPr>
            <a:r>
              <a:rPr lang="zh-CN" altLang="en-US" sz="2400" dirty="0">
                <a:solidFill>
                  <a:srgbClr val="C00000"/>
                </a:solidFill>
                <a:latin typeface="Calibri" panose="020F0502020204030204" charset="0"/>
                <a:ea typeface="宋体" panose="02010600030101010101" pitchFamily="2" charset="-122"/>
              </a:rPr>
              <a:t>满意的表情</a:t>
            </a:r>
            <a:endParaRPr lang="zh-CN" altLang="en-US" sz="2400" dirty="0">
              <a:solidFill>
                <a:srgbClr val="C00000"/>
              </a:solidFill>
              <a:latin typeface="Calibri" panose="020F0502020204030204" charset="0"/>
              <a:ea typeface="宋体" panose="02010600030101010101" pitchFamily="2" charset="-122"/>
            </a:endParaRPr>
          </a:p>
        </p:txBody>
      </p:sp>
      <p:sp>
        <p:nvSpPr>
          <p:cNvPr id="26" name="文本框 25"/>
          <p:cNvSpPr txBox="1"/>
          <p:nvPr/>
        </p:nvSpPr>
        <p:spPr>
          <a:xfrm>
            <a:off x="1066999" y="4761912"/>
            <a:ext cx="3120699" cy="461665"/>
          </a:xfrm>
          <a:prstGeom prst="rect">
            <a:avLst/>
          </a:prstGeom>
          <a:noFill/>
        </p:spPr>
        <p:txBody>
          <a:bodyPr wrap="square" rtlCol="0">
            <a:spAutoFit/>
          </a:bodyPr>
          <a:lstStyle/>
          <a:p>
            <a:pPr eaLnBrk="0" fontAlgn="base" hangingPunct="0">
              <a:spcBef>
                <a:spcPct val="0"/>
              </a:spcBef>
              <a:spcAft>
                <a:spcPct val="0"/>
              </a:spcAft>
            </a:pPr>
            <a:r>
              <a:rPr lang="zh-CN" altLang="en-US" sz="2400" dirty="0">
                <a:solidFill>
                  <a:srgbClr val="C00000"/>
                </a:solidFill>
                <a:latin typeface="宋体" panose="02010600030101010101" pitchFamily="2" charset="-122"/>
                <a:ea typeface="宋体" panose="02010600030101010101" pitchFamily="2" charset="-122"/>
              </a:rPr>
              <a:t>一</a:t>
            </a:r>
            <a:r>
              <a:rPr lang="zh-CN" altLang="en-US" sz="2400" dirty="0">
                <a:solidFill>
                  <a:srgbClr val="C00000"/>
                </a:solidFill>
                <a:latin typeface="Calibri" panose="020F0502020204030204" charset="0"/>
                <a:ea typeface="宋体" panose="02010600030101010101" pitchFamily="2" charset="-122"/>
              </a:rPr>
              <a:t>位受尊敬的教授</a:t>
            </a:r>
            <a:endParaRPr lang="zh-CN" altLang="en-US" sz="2400" dirty="0">
              <a:solidFill>
                <a:srgbClr val="C00000"/>
              </a:solidFill>
              <a:latin typeface="Calibri" panose="020F0502020204030204" charset="0"/>
              <a:ea typeface="宋体" panose="02010600030101010101" pitchFamily="2" charset="-122"/>
            </a:endParaRPr>
          </a:p>
        </p:txBody>
      </p:sp>
      <p:sp>
        <p:nvSpPr>
          <p:cNvPr id="27" name="文本框 26"/>
          <p:cNvSpPr txBox="1"/>
          <p:nvPr/>
        </p:nvSpPr>
        <p:spPr>
          <a:xfrm>
            <a:off x="1066999" y="5524307"/>
            <a:ext cx="800219" cy="461665"/>
          </a:xfrm>
          <a:prstGeom prst="rect">
            <a:avLst/>
          </a:prstGeom>
          <a:noFill/>
        </p:spPr>
        <p:txBody>
          <a:bodyPr wrap="none" rtlCol="0">
            <a:spAutoFit/>
          </a:bodyPr>
          <a:lstStyle/>
          <a:p>
            <a:pPr eaLnBrk="0" fontAlgn="base" hangingPunct="0">
              <a:spcBef>
                <a:spcPct val="0"/>
              </a:spcBef>
              <a:spcAft>
                <a:spcPct val="0"/>
              </a:spcAft>
            </a:pPr>
            <a:r>
              <a:rPr lang="zh-CN" altLang="en-US" sz="2400" dirty="0">
                <a:solidFill>
                  <a:srgbClr val="C00000"/>
                </a:solidFill>
                <a:latin typeface="宋体" panose="02010600030101010101" pitchFamily="2" charset="-122"/>
                <a:ea typeface="宋体" panose="02010600030101010101" pitchFamily="2" charset="-122"/>
              </a:rPr>
              <a:t>苦笑</a:t>
            </a:r>
            <a:endParaRPr lang="zh-CN" altLang="en-US" sz="2400" dirty="0">
              <a:solidFill>
                <a:srgbClr val="C00000"/>
              </a:solidFill>
              <a:latin typeface="宋体" panose="02010600030101010101" pitchFamily="2" charset="-122"/>
              <a:ea typeface="宋体" panose="02010600030101010101" pitchFamily="2" charset="-122"/>
            </a:endParaRPr>
          </a:p>
        </p:txBody>
      </p:sp>
      <p:sp>
        <p:nvSpPr>
          <p:cNvPr id="29" name="文本框 28"/>
          <p:cNvSpPr txBox="1"/>
          <p:nvPr/>
        </p:nvSpPr>
        <p:spPr>
          <a:xfrm>
            <a:off x="5592084" y="2474523"/>
            <a:ext cx="1883940" cy="461665"/>
          </a:xfrm>
          <a:prstGeom prst="rect">
            <a:avLst/>
          </a:prstGeom>
          <a:noFill/>
        </p:spPr>
        <p:txBody>
          <a:bodyPr wrap="square" rtlCol="0">
            <a:spAutoFit/>
          </a:bodyPr>
          <a:lstStyle/>
          <a:p>
            <a:pPr eaLnBrk="0" fontAlgn="base" hangingPunct="0">
              <a:spcBef>
                <a:spcPct val="0"/>
              </a:spcBef>
              <a:spcAft>
                <a:spcPct val="0"/>
              </a:spcAft>
            </a:pPr>
            <a:r>
              <a:rPr lang="zh-CN" altLang="en-US" sz="2400" dirty="0">
                <a:solidFill>
                  <a:srgbClr val="C00000"/>
                </a:solidFill>
                <a:latin typeface="宋体" panose="02010600030101010101" pitchFamily="2" charset="-122"/>
                <a:ea typeface="宋体" panose="02010600030101010101" pitchFamily="2" charset="-122"/>
              </a:rPr>
              <a:t>压低</a:t>
            </a:r>
            <a:r>
              <a:rPr lang="zh-CN" altLang="en-US" sz="2400" dirty="0">
                <a:solidFill>
                  <a:srgbClr val="C00000"/>
                </a:solidFill>
                <a:latin typeface="Calibri" panose="020F0502020204030204" charset="0"/>
                <a:ea typeface="宋体" panose="02010600030101010101" pitchFamily="2" charset="-122"/>
              </a:rPr>
              <a:t>的价位</a:t>
            </a:r>
            <a:endParaRPr lang="zh-CN" altLang="en-US" sz="2400" dirty="0">
              <a:solidFill>
                <a:srgbClr val="C00000"/>
              </a:solidFill>
              <a:latin typeface="Calibri" panose="020F0502020204030204" charset="0"/>
              <a:ea typeface="宋体" panose="02010600030101010101" pitchFamily="2" charset="-122"/>
            </a:endParaRPr>
          </a:p>
        </p:txBody>
      </p:sp>
      <p:sp>
        <p:nvSpPr>
          <p:cNvPr id="30" name="文本框 29"/>
          <p:cNvSpPr txBox="1"/>
          <p:nvPr/>
        </p:nvSpPr>
        <p:spPr>
          <a:xfrm>
            <a:off x="5629187" y="3228359"/>
            <a:ext cx="1984686" cy="461665"/>
          </a:xfrm>
          <a:prstGeom prst="rect">
            <a:avLst/>
          </a:prstGeom>
          <a:noFill/>
        </p:spPr>
        <p:txBody>
          <a:bodyPr wrap="square" rtlCol="0">
            <a:spAutoFit/>
          </a:bodyPr>
          <a:lstStyle/>
          <a:p>
            <a:pPr eaLnBrk="0" fontAlgn="base" hangingPunct="0">
              <a:spcBef>
                <a:spcPct val="0"/>
              </a:spcBef>
              <a:spcAft>
                <a:spcPct val="0"/>
              </a:spcAft>
            </a:pPr>
            <a:r>
              <a:rPr lang="zh-CN" altLang="en-US" sz="2400" dirty="0">
                <a:solidFill>
                  <a:srgbClr val="C00000"/>
                </a:solidFill>
                <a:latin typeface="宋体" panose="02010600030101010101" pitchFamily="2" charset="-122"/>
                <a:ea typeface="宋体" panose="02010600030101010101" pitchFamily="2" charset="-122"/>
              </a:rPr>
              <a:t>归国</a:t>
            </a:r>
            <a:r>
              <a:rPr lang="zh-CN" altLang="en-US" sz="2400" dirty="0">
                <a:solidFill>
                  <a:srgbClr val="C00000"/>
                </a:solidFill>
                <a:latin typeface="Calibri" panose="020F0502020204030204" charset="0"/>
                <a:ea typeface="宋体" panose="02010600030101010101" pitchFamily="2" charset="-122"/>
              </a:rPr>
              <a:t>华侨</a:t>
            </a:r>
            <a:endParaRPr lang="zh-CN" altLang="en-US" sz="2400" dirty="0">
              <a:solidFill>
                <a:srgbClr val="C00000"/>
              </a:solidFill>
              <a:latin typeface="Calibri" panose="020F0502020204030204" charset="0"/>
              <a:ea typeface="宋体" panose="02010600030101010101" pitchFamily="2" charset="-122"/>
            </a:endParaRPr>
          </a:p>
        </p:txBody>
      </p:sp>
      <p:sp>
        <p:nvSpPr>
          <p:cNvPr id="31" name="文本框 30"/>
          <p:cNvSpPr txBox="1"/>
          <p:nvPr/>
        </p:nvSpPr>
        <p:spPr>
          <a:xfrm>
            <a:off x="5629188" y="4001700"/>
            <a:ext cx="3250141" cy="461665"/>
          </a:xfrm>
          <a:prstGeom prst="rect">
            <a:avLst/>
          </a:prstGeom>
          <a:noFill/>
        </p:spPr>
        <p:txBody>
          <a:bodyPr wrap="square" rtlCol="0">
            <a:spAutoFit/>
          </a:bodyPr>
          <a:lstStyle/>
          <a:p>
            <a:pPr eaLnBrk="0" fontAlgn="base" hangingPunct="0">
              <a:spcBef>
                <a:spcPct val="0"/>
              </a:spcBef>
              <a:spcAft>
                <a:spcPct val="0"/>
              </a:spcAft>
            </a:pPr>
            <a:r>
              <a:rPr lang="zh-CN" altLang="en-US" sz="2400" dirty="0">
                <a:solidFill>
                  <a:srgbClr val="C00000"/>
                </a:solidFill>
                <a:latin typeface="宋体" panose="02010600030101010101" pitchFamily="2" charset="-122"/>
                <a:ea typeface="宋体" panose="02010600030101010101" pitchFamily="2" charset="-122"/>
              </a:rPr>
              <a:t>深谋远虑</a:t>
            </a:r>
            <a:r>
              <a:rPr lang="zh-CN" altLang="en-US" sz="2400" dirty="0">
                <a:solidFill>
                  <a:srgbClr val="C00000"/>
                </a:solidFill>
                <a:latin typeface="Calibri" panose="020F0502020204030204" charset="0"/>
                <a:ea typeface="宋体" panose="02010600030101010101" pitchFamily="2" charset="-122"/>
              </a:rPr>
              <a:t>的举动</a:t>
            </a:r>
            <a:endParaRPr lang="zh-CN" altLang="en-US" sz="2400" dirty="0">
              <a:solidFill>
                <a:srgbClr val="C00000"/>
              </a:solidFill>
              <a:latin typeface="Calibri" panose="020F0502020204030204" charset="0"/>
              <a:ea typeface="宋体" panose="02010600030101010101" pitchFamily="2" charset="-122"/>
            </a:endParaRPr>
          </a:p>
        </p:txBody>
      </p:sp>
      <p:sp>
        <p:nvSpPr>
          <p:cNvPr id="32" name="文本框 31"/>
          <p:cNvSpPr txBox="1"/>
          <p:nvPr/>
        </p:nvSpPr>
        <p:spPr>
          <a:xfrm>
            <a:off x="5629188" y="4719098"/>
            <a:ext cx="1723549" cy="461665"/>
          </a:xfrm>
          <a:prstGeom prst="rect">
            <a:avLst/>
          </a:prstGeom>
          <a:noFill/>
        </p:spPr>
        <p:txBody>
          <a:bodyPr wrap="none" rtlCol="0">
            <a:spAutoFit/>
          </a:bodyPr>
          <a:lstStyle/>
          <a:p>
            <a:pPr eaLnBrk="0" fontAlgn="base" hangingPunct="0">
              <a:spcBef>
                <a:spcPct val="0"/>
              </a:spcBef>
              <a:spcAft>
                <a:spcPct val="0"/>
              </a:spcAft>
            </a:pPr>
            <a:r>
              <a:rPr lang="zh-CN" altLang="en-US" sz="2400" dirty="0">
                <a:solidFill>
                  <a:srgbClr val="C00000"/>
                </a:solidFill>
                <a:latin typeface="宋体" panose="02010600030101010101" pitchFamily="2" charset="-122"/>
                <a:ea typeface="宋体" panose="02010600030101010101" pitchFamily="2" charset="-122"/>
              </a:rPr>
              <a:t>破裂的家庭</a:t>
            </a:r>
            <a:endParaRPr lang="zh-CN" altLang="en-US" sz="2400" dirty="0">
              <a:solidFill>
                <a:srgbClr val="C00000"/>
              </a:solidFill>
              <a:latin typeface="宋体" panose="02010600030101010101" pitchFamily="2" charset="-122"/>
              <a:ea typeface="宋体" panose="02010600030101010101" pitchFamily="2" charset="-122"/>
            </a:endParaRPr>
          </a:p>
        </p:txBody>
      </p:sp>
      <p:sp>
        <p:nvSpPr>
          <p:cNvPr id="33" name="文本框 32"/>
          <p:cNvSpPr txBox="1"/>
          <p:nvPr/>
        </p:nvSpPr>
        <p:spPr>
          <a:xfrm>
            <a:off x="5767781" y="5539973"/>
            <a:ext cx="800219" cy="461665"/>
          </a:xfrm>
          <a:prstGeom prst="rect">
            <a:avLst/>
          </a:prstGeom>
          <a:noFill/>
        </p:spPr>
        <p:txBody>
          <a:bodyPr wrap="none" rtlCol="0">
            <a:spAutoFit/>
          </a:bodyPr>
          <a:lstStyle/>
          <a:p>
            <a:pPr eaLnBrk="0" fontAlgn="base" hangingPunct="0">
              <a:spcBef>
                <a:spcPct val="0"/>
              </a:spcBef>
              <a:spcAft>
                <a:spcPct val="0"/>
              </a:spcAft>
            </a:pPr>
            <a:r>
              <a:rPr lang="zh-CN" altLang="en-US" sz="2400" dirty="0">
                <a:solidFill>
                  <a:srgbClr val="C00000"/>
                </a:solidFill>
                <a:latin typeface="宋体" panose="02010600030101010101" pitchFamily="2" charset="-122"/>
                <a:ea typeface="宋体" panose="02010600030101010101" pitchFamily="2" charset="-122"/>
              </a:rPr>
              <a:t>干果</a:t>
            </a:r>
            <a:endParaRPr lang="zh-CN" altLang="en-US" sz="2400" dirty="0">
              <a:solidFill>
                <a:srgbClr val="C00000"/>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dissolv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dissolv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dissolve">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dissolve">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dissolve">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dissolve">
                                      <p:cBhvr>
                                        <p:cTn id="42" dur="5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dissolve">
                                      <p:cBhvr>
                                        <p:cTn id="47" dur="500"/>
                                        <p:tgtEl>
                                          <p:spTgt spid="32"/>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dissolve">
                                      <p:cBhvr>
                                        <p:cTn id="5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5" grpId="0"/>
      <p:bldP spid="26" grpId="0"/>
      <p:bldP spid="27" grpId="0"/>
      <p:bldP spid="29" grpId="0"/>
      <p:bldP spid="30" grpId="0"/>
      <p:bldP spid="31" grpId="0"/>
      <p:bldP spid="32" grpId="0"/>
      <p:bldP spid="33" grpId="0"/>
    </p:bldLst>
  </p:timing>
</p:sld>
</file>

<file path=ppt/tags/tag1.xml><?xml version="1.0" encoding="utf-8"?>
<p:tagLst xmlns:p="http://schemas.openxmlformats.org/presentationml/2006/main">
  <p:tag name="KSO_WM_UNIT_PLACING_PICTURE_USER_VIEWPORT" val="{&quot;height&quot;:8910,&quot;width&quot;:15840}"/>
</p:tagLst>
</file>

<file path=ppt/tags/tag2.xml><?xml version="1.0" encoding="utf-8"?>
<p:tagLst xmlns:p="http://schemas.openxmlformats.org/presentationml/2006/main">
  <p:tag name="KSO_WM_MEDIACOVER_FLAG" val="1"/>
  <p:tag name="KSO_WM_UNIT_MEDIACOVER_BTN_STATE" val="1"/>
  <p:tag name="KSO_WM_UNIT_MEDIACOVER_BTNRECT" val="0*0*0*0"/>
</p:tagLst>
</file>

<file path=ppt/theme/theme1.xml><?xml version="1.0" encoding="utf-8"?>
<a:theme xmlns:a="http://schemas.openxmlformats.org/drawingml/2006/main" name="2_Office 主题​​">
  <a:themeElements>
    <a:clrScheme name="自定义 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4472C4"/>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extLst>
      <a:ext uri="{D81B5157-A7B6-4480-A006-42BB1BC3E7BB}">
        <wpsdc:hlinkScheme xmlns:wpsdc="http://www.wps.cn/officeDocument/2017/drawingmlCustomData" underline="false"/>
      </a:ext>
    </a:extLst>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20836</Words>
  <Application>WPS 演示</Application>
  <PresentationFormat>宽屏</PresentationFormat>
  <Paragraphs>683</Paragraphs>
  <Slides>35</Slides>
  <Notes>129</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35</vt:i4>
      </vt:variant>
    </vt:vector>
  </HeadingPairs>
  <TitlesOfParts>
    <vt:vector size="57" baseType="lpstr">
      <vt:lpstr>Arial</vt:lpstr>
      <vt:lpstr>宋体</vt:lpstr>
      <vt:lpstr>Wingdings</vt:lpstr>
      <vt:lpstr>Arial Black</vt:lpstr>
      <vt:lpstr>思源黑体 CN Regular</vt:lpstr>
      <vt:lpstr>黑体</vt:lpstr>
      <vt:lpstr>Arial Narrow</vt:lpstr>
      <vt:lpstr>华文中宋</vt:lpstr>
      <vt:lpstr>Times New Roman</vt:lpstr>
      <vt:lpstr>Calibri</vt:lpstr>
      <vt:lpstr>Calibri</vt:lpstr>
      <vt:lpstr>微软雅黑</vt:lpstr>
      <vt:lpstr>Arial Unicode MS</vt:lpstr>
      <vt:lpstr>等线 Light</vt:lpstr>
      <vt:lpstr>等线</vt:lpstr>
      <vt:lpstr>汉仪雅酷黑简</vt:lpstr>
      <vt:lpstr>quote-cjk-patch</vt:lpstr>
      <vt:lpstr>Segoe Print</vt:lpstr>
      <vt:lpstr>楷体</vt:lpstr>
      <vt:lpstr>Wingdings</vt:lpstr>
      <vt:lpstr>Calisto MT</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Dilys</dc:creator>
  <cp:lastModifiedBy>Cooper</cp:lastModifiedBy>
  <cp:revision>748</cp:revision>
  <dcterms:created xsi:type="dcterms:W3CDTF">2021-05-22T03:56:00Z</dcterms:created>
  <dcterms:modified xsi:type="dcterms:W3CDTF">2025-11-02T15:16:27Z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2052-12.1.0.23125</vt:lpwstr>
  </property>
  <property fmtid="{D5CDD505-2E9C-101B-9397-08002B2CF9AE}" pid="3" name="ICV">
    <vt:lpwstr>4E8BE7A902E444648B3B5047E0390C91_12</vt:lpwstr>
  </property>
</Properties>
</file>